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gzvLQypHe0eKNRd2/GFViJsVcqj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C168AF3-99FC-4800-A6A3-482339D60E64}">
  <a:tblStyle styleId="{9C168AF3-99FC-4800-A6A3-482339D60E64}" styleName="Table_0">
    <a:wholeTbl>
      <a:tcTxStyle b="off" i="off">
        <a:font>
          <a:latin typeface="Arial"/>
          <a:ea typeface="Arial"/>
          <a:cs typeface="Arial"/>
        </a:font>
        <a:srgbClr val="1B224C"/>
      </a:tcTxStyle>
      <a:tcStyle>
        <a:tcBdr>
          <a:left>
            <a:ln w="12700" cap="flat" cmpd="sng">
              <a:solidFill>
                <a:srgbClr val="1B224C"/>
              </a:solidFill>
              <a:prstDash val="solid"/>
              <a:round/>
              <a:headEnd type="none" w="sm" len="sm"/>
              <a:tailEnd type="none" w="sm" len="sm"/>
            </a:ln>
          </a:left>
          <a:right>
            <a:ln w="12700" cap="flat" cmpd="sng">
              <a:solidFill>
                <a:srgbClr val="1B224C"/>
              </a:solidFill>
              <a:prstDash val="solid"/>
              <a:round/>
              <a:headEnd type="none" w="sm" len="sm"/>
              <a:tailEnd type="none" w="sm" len="sm"/>
            </a:ln>
          </a:right>
          <a:top>
            <a:ln w="12700" cap="flat" cmpd="sng">
              <a:solidFill>
                <a:srgbClr val="1B224C"/>
              </a:solidFill>
              <a:prstDash val="solid"/>
              <a:round/>
              <a:headEnd type="none" w="sm" len="sm"/>
              <a:tailEnd type="none" w="sm" len="sm"/>
            </a:ln>
          </a:top>
          <a:bottom>
            <a:ln w="12700" cap="flat" cmpd="sng">
              <a:solidFill>
                <a:srgbClr val="1B224C"/>
              </a:solidFill>
              <a:prstDash val="solid"/>
              <a:round/>
              <a:headEnd type="none" w="sm" len="sm"/>
              <a:tailEnd type="none" w="sm" len="sm"/>
            </a:ln>
          </a:bottom>
          <a:insideH>
            <a:ln w="12700" cap="flat" cmpd="sng">
              <a:solidFill>
                <a:srgbClr val="1B224C"/>
              </a:solidFill>
              <a:prstDash val="solid"/>
              <a:round/>
              <a:headEnd type="none" w="sm" len="sm"/>
              <a:tailEnd type="none" w="sm" len="sm"/>
            </a:ln>
          </a:insideH>
          <a:insideV>
            <a:ln w="12700" cap="flat" cmpd="sng">
              <a:solidFill>
                <a:srgbClr val="1B224C"/>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6" d="100"/>
          <a:sy n="136" d="100"/>
        </p:scale>
        <p:origin x="89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theme" Target="theme/theme1.xml"/><Relationship Id="rId4" Type="http://schemas.openxmlformats.org/officeDocument/2006/relationships/slide" Target="slides/slide3.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 name="Google Shape;48;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 name="Google Shape;5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 name="Google Shape;8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a7b5027d01_2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2" name="Google Shape;152;g1a7b5027d01_2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1" name="Google Shape;11;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2" name="Google Shape;12;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sp>
        <p:nvSpPr>
          <p:cNvPr id="45" name="Google Shape;4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7"/>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6"/>
        <p:cNvGrpSpPr/>
        <p:nvPr/>
      </p:nvGrpSpPr>
      <p:grpSpPr>
        <a:xfrm>
          <a:off x="0" y="0"/>
          <a:ext cx="0" cy="0"/>
          <a:chOff x="0" y="0"/>
          <a:chExt cx="0" cy="0"/>
        </a:xfrm>
      </p:grpSpPr>
      <p:sp>
        <p:nvSpPr>
          <p:cNvPr id="17" name="Google Shape;17;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8"/>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19" name="Google Shape;19;p8"/>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0" name="Google Shape;20;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1"/>
        <p:cNvGrpSpPr/>
        <p:nvPr/>
      </p:nvGrpSpPr>
      <p:grpSpPr>
        <a:xfrm>
          <a:off x="0" y="0"/>
          <a:ext cx="0" cy="0"/>
          <a:chOff x="0" y="0"/>
          <a:chExt cx="0" cy="0"/>
        </a:xfrm>
      </p:grpSpPr>
      <p:sp>
        <p:nvSpPr>
          <p:cNvPr id="22" name="Google Shape;22;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3" name="Google Shape;23;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4"/>
        <p:cNvGrpSpPr/>
        <p:nvPr/>
      </p:nvGrpSpPr>
      <p:grpSpPr>
        <a:xfrm>
          <a:off x="0" y="0"/>
          <a:ext cx="0" cy="0"/>
          <a:chOff x="0" y="0"/>
          <a:chExt cx="0" cy="0"/>
        </a:xfrm>
      </p:grpSpPr>
      <p:sp>
        <p:nvSpPr>
          <p:cNvPr id="25" name="Google Shape;25;p1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6" name="Google Shape;26;p1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7" name="Google Shape;27;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8"/>
        <p:cNvGrpSpPr/>
        <p:nvPr/>
      </p:nvGrpSpPr>
      <p:grpSpPr>
        <a:xfrm>
          <a:off x="0" y="0"/>
          <a:ext cx="0" cy="0"/>
          <a:chOff x="0" y="0"/>
          <a:chExt cx="0" cy="0"/>
        </a:xfrm>
      </p:grpSpPr>
      <p:sp>
        <p:nvSpPr>
          <p:cNvPr id="29" name="Google Shape;29;p1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0" name="Google Shape;30;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1"/>
        <p:cNvGrpSpPr/>
        <p:nvPr/>
      </p:nvGrpSpPr>
      <p:grpSpPr>
        <a:xfrm>
          <a:off x="0" y="0"/>
          <a:ext cx="0" cy="0"/>
          <a:chOff x="0" y="0"/>
          <a:chExt cx="0" cy="0"/>
        </a:xfrm>
      </p:grpSpPr>
      <p:sp>
        <p:nvSpPr>
          <p:cNvPr id="32" name="Google Shape;32;p1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1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4" name="Google Shape;34;p1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5" name="Google Shape;35;p1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36" name="Google Shape;36;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7"/>
        <p:cNvGrpSpPr/>
        <p:nvPr/>
      </p:nvGrpSpPr>
      <p:grpSpPr>
        <a:xfrm>
          <a:off x="0" y="0"/>
          <a:ext cx="0" cy="0"/>
          <a:chOff x="0" y="0"/>
          <a:chExt cx="0" cy="0"/>
        </a:xfrm>
      </p:grpSpPr>
      <p:sp>
        <p:nvSpPr>
          <p:cNvPr id="38" name="Google Shape;38;p1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39" name="Google Shape;39;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0"/>
        <p:cNvGrpSpPr/>
        <p:nvPr/>
      </p:nvGrpSpPr>
      <p:grpSpPr>
        <a:xfrm>
          <a:off x="0" y="0"/>
          <a:ext cx="0" cy="0"/>
          <a:chOff x="0" y="0"/>
          <a:chExt cx="0" cy="0"/>
        </a:xfrm>
      </p:grpSpPr>
      <p:sp>
        <p:nvSpPr>
          <p:cNvPr id="41" name="Google Shape;41;p1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2" name="Google Shape;42;p14"/>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3" name="Google Shape;43;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p:nvPr/>
        </p:nvSpPr>
        <p:spPr>
          <a:xfrm>
            <a:off x="3549926" y="179611"/>
            <a:ext cx="2044149"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800" b="1" i="0" u="none" strike="noStrike" cap="none" dirty="0">
                <a:solidFill>
                  <a:srgbClr val="002060"/>
                </a:solidFill>
                <a:latin typeface="游ゴシック" panose="020B0400000000000000" pitchFamily="50" charset="-128"/>
                <a:ea typeface="游ゴシック" panose="020B0400000000000000" pitchFamily="50" charset="-128"/>
                <a:sym typeface="Arial"/>
              </a:rPr>
              <a:t>〇〇のKBF比較表</a:t>
            </a:r>
            <a:endParaRPr sz="1800" b="1" i="0" u="none" strike="noStrike" cap="none" dirty="0">
              <a:solidFill>
                <a:srgbClr val="002060"/>
              </a:solidFill>
              <a:latin typeface="游ゴシック" panose="020B0400000000000000" pitchFamily="50" charset="-128"/>
              <a:ea typeface="游ゴシック" panose="020B0400000000000000" pitchFamily="50" charset="-128"/>
              <a:sym typeface="Arial"/>
            </a:endParaRPr>
          </a:p>
        </p:txBody>
      </p:sp>
      <p:sp>
        <p:nvSpPr>
          <p:cNvPr id="51" name="Google Shape;51;p1"/>
          <p:cNvSpPr/>
          <p:nvPr/>
        </p:nvSpPr>
        <p:spPr>
          <a:xfrm>
            <a:off x="487345" y="677930"/>
            <a:ext cx="8169310" cy="427945"/>
          </a:xfrm>
          <a:prstGeom prst="roundRect">
            <a:avLst>
              <a:gd name="adj" fmla="val 16667"/>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52" name="Google Shape;52;p1"/>
          <p:cNvSpPr txBox="1"/>
          <p:nvPr/>
        </p:nvSpPr>
        <p:spPr>
          <a:xfrm>
            <a:off x="6632917" y="4743575"/>
            <a:ext cx="2116583" cy="29234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200" b="0" i="0" u="none" strike="noStrike" cap="none" dirty="0">
                <a:solidFill>
                  <a:srgbClr val="1B224C"/>
                </a:solidFill>
                <a:latin typeface="游ゴシック" panose="020B0400000000000000" pitchFamily="50" charset="-128"/>
                <a:ea typeface="游ゴシック" panose="020B0400000000000000" pitchFamily="50" charset="-128"/>
                <a:sym typeface="Arial"/>
              </a:rPr>
              <a:t>◎</a:t>
            </a:r>
            <a:r>
              <a:rPr lang="ja-JP" sz="1150" b="0" i="0" u="none" strike="noStrike" cap="none" dirty="0">
                <a:solidFill>
                  <a:srgbClr val="1B224C"/>
                </a:solidFill>
                <a:latin typeface="游ゴシック" panose="020B0400000000000000" pitchFamily="50" charset="-128"/>
                <a:ea typeface="游ゴシック" panose="020B0400000000000000" pitchFamily="50" charset="-128"/>
                <a:sym typeface="Arial"/>
              </a:rPr>
              <a:t>→◯→</a:t>
            </a:r>
            <a:r>
              <a:rPr lang="ja-JP" sz="1300" b="0" i="0" u="none" strike="noStrike" cap="none" dirty="0">
                <a:solidFill>
                  <a:srgbClr val="1B224C"/>
                </a:solidFill>
                <a:latin typeface="游ゴシック" panose="020B0400000000000000" pitchFamily="50" charset="-128"/>
                <a:ea typeface="游ゴシック" panose="020B0400000000000000" pitchFamily="50" charset="-128"/>
                <a:sym typeface="Arial"/>
              </a:rPr>
              <a:t>△</a:t>
            </a:r>
            <a:r>
              <a:rPr lang="ja-JP" sz="1150" b="0" i="0" u="none" strike="noStrike" cap="none" dirty="0">
                <a:solidFill>
                  <a:srgbClr val="1B224C"/>
                </a:solidFill>
                <a:latin typeface="游ゴシック" panose="020B0400000000000000" pitchFamily="50" charset="-128"/>
                <a:ea typeface="游ゴシック" panose="020B0400000000000000" pitchFamily="50" charset="-128"/>
                <a:sym typeface="Arial"/>
              </a:rPr>
              <a:t>→✕の順で評価</a:t>
            </a:r>
            <a:endParaRPr sz="115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graphicFrame>
        <p:nvGraphicFramePr>
          <p:cNvPr id="53" name="Google Shape;53;p1"/>
          <p:cNvGraphicFramePr/>
          <p:nvPr>
            <p:extLst>
              <p:ext uri="{D42A27DB-BD31-4B8C-83A1-F6EECF244321}">
                <p14:modId xmlns:p14="http://schemas.microsoft.com/office/powerpoint/2010/main" val="1646246125"/>
              </p:ext>
            </p:extLst>
          </p:nvPr>
        </p:nvGraphicFramePr>
        <p:xfrm>
          <a:off x="517475" y="1255537"/>
          <a:ext cx="8109025" cy="3338380"/>
        </p:xfrm>
        <a:graphic>
          <a:graphicData uri="http://schemas.openxmlformats.org/drawingml/2006/table">
            <a:tbl>
              <a:tblPr firstRow="1" bandRow="1">
                <a:noFill/>
                <a:tableStyleId>{9C168AF3-99FC-4800-A6A3-482339D60E64}</a:tableStyleId>
              </a:tblPr>
              <a:tblGrid>
                <a:gridCol w="2255425">
                  <a:extLst>
                    <a:ext uri="{9D8B030D-6E8A-4147-A177-3AD203B41FA5}">
                      <a16:colId xmlns:a16="http://schemas.microsoft.com/office/drawing/2014/main" val="20000"/>
                    </a:ext>
                  </a:extLst>
                </a:gridCol>
                <a:gridCol w="1088725">
                  <a:extLst>
                    <a:ext uri="{9D8B030D-6E8A-4147-A177-3AD203B41FA5}">
                      <a16:colId xmlns:a16="http://schemas.microsoft.com/office/drawing/2014/main" val="20001"/>
                    </a:ext>
                  </a:extLst>
                </a:gridCol>
                <a:gridCol w="952975">
                  <a:extLst>
                    <a:ext uri="{9D8B030D-6E8A-4147-A177-3AD203B41FA5}">
                      <a16:colId xmlns:a16="http://schemas.microsoft.com/office/drawing/2014/main" val="20002"/>
                    </a:ext>
                  </a:extLst>
                </a:gridCol>
                <a:gridCol w="952975">
                  <a:extLst>
                    <a:ext uri="{9D8B030D-6E8A-4147-A177-3AD203B41FA5}">
                      <a16:colId xmlns:a16="http://schemas.microsoft.com/office/drawing/2014/main" val="20003"/>
                    </a:ext>
                  </a:extLst>
                </a:gridCol>
                <a:gridCol w="952975">
                  <a:extLst>
                    <a:ext uri="{9D8B030D-6E8A-4147-A177-3AD203B41FA5}">
                      <a16:colId xmlns:a16="http://schemas.microsoft.com/office/drawing/2014/main" val="20004"/>
                    </a:ext>
                  </a:extLst>
                </a:gridCol>
                <a:gridCol w="952975">
                  <a:extLst>
                    <a:ext uri="{9D8B030D-6E8A-4147-A177-3AD203B41FA5}">
                      <a16:colId xmlns:a16="http://schemas.microsoft.com/office/drawing/2014/main" val="20005"/>
                    </a:ext>
                  </a:extLst>
                </a:gridCol>
                <a:gridCol w="952975">
                  <a:extLst>
                    <a:ext uri="{9D8B030D-6E8A-4147-A177-3AD203B41FA5}">
                      <a16:colId xmlns:a16="http://schemas.microsoft.com/office/drawing/2014/main" val="20006"/>
                    </a:ext>
                  </a:extLst>
                </a:gridCol>
              </a:tblGrid>
              <a:tr h="479500">
                <a:tc>
                  <a:txBody>
                    <a:bodyPr/>
                    <a:lstStyle/>
                    <a:p>
                      <a:pPr marL="0" marR="0" lvl="0" indent="0" algn="ctr" rtl="0">
                        <a:lnSpc>
                          <a:spcPct val="100000"/>
                        </a:lnSpc>
                        <a:spcBef>
                          <a:spcPts val="0"/>
                        </a:spcBef>
                        <a:spcAft>
                          <a:spcPts val="0"/>
                        </a:spcAft>
                        <a:buClr>
                          <a:srgbClr val="000000"/>
                        </a:buClr>
                        <a:buSzPts val="1000"/>
                        <a:buFont typeface="Arial"/>
                        <a:buNone/>
                      </a:pPr>
                      <a:r>
                        <a:rPr lang="ja-JP" sz="1000" b="1" u="none" strike="noStrike" cap="none" dirty="0">
                          <a:solidFill>
                            <a:srgbClr val="FFFFFF"/>
                          </a:solidFill>
                          <a:latin typeface="游ゴシック" panose="020B0400000000000000" pitchFamily="50" charset="-128"/>
                          <a:ea typeface="游ゴシック" panose="020B0400000000000000" pitchFamily="50" charset="-128"/>
                        </a:rPr>
                        <a:t>〇〇のKBF</a:t>
                      </a:r>
                      <a:endParaRPr sz="14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R w="12700" cap="flat" cmpd="sng">
                      <a:solidFill>
                        <a:srgbClr val="FFFFFF"/>
                      </a:solidFill>
                      <a:prstDash val="solid"/>
                      <a:round/>
                      <a:headEnd type="none" w="sm" len="sm"/>
                      <a:tailEnd type="none" w="sm" len="sm"/>
                    </a:lnR>
                    <a:solidFill>
                      <a:srgbClr val="002060"/>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sz="1000" b="1" u="none" strike="noStrike" cap="none" dirty="0">
                          <a:solidFill>
                            <a:srgbClr val="FFFFFF"/>
                          </a:solidFill>
                          <a:latin typeface="游ゴシック" panose="020B0400000000000000" pitchFamily="50" charset="-128"/>
                          <a:ea typeface="游ゴシック" panose="020B0400000000000000" pitchFamily="50" charset="-128"/>
                        </a:rPr>
                        <a:t>ターゲットの</a:t>
                      </a:r>
                      <a:endParaRPr sz="1000" b="1" u="none" strike="noStrike" cap="none" dirty="0">
                        <a:solidFill>
                          <a:srgbClr val="FFFFFF"/>
                        </a:solidFill>
                        <a:latin typeface="游ゴシック" panose="020B0400000000000000" pitchFamily="50" charset="-128"/>
                        <a:ea typeface="游ゴシック" panose="020B0400000000000000" pitchFamily="50" charset="-128"/>
                      </a:endParaRPr>
                    </a:p>
                    <a:p>
                      <a:pPr marL="0" marR="0" lvl="0" indent="0" algn="ctr" rtl="0">
                        <a:lnSpc>
                          <a:spcPct val="100000"/>
                        </a:lnSpc>
                        <a:spcBef>
                          <a:spcPts val="0"/>
                        </a:spcBef>
                        <a:spcAft>
                          <a:spcPts val="0"/>
                        </a:spcAft>
                        <a:buClr>
                          <a:srgbClr val="000000"/>
                        </a:buClr>
                        <a:buSzPts val="1000"/>
                        <a:buFont typeface="Arial"/>
                        <a:buNone/>
                      </a:pPr>
                      <a:r>
                        <a:rPr lang="ja-JP" sz="1000" b="1" u="none" strike="noStrike" cap="none" dirty="0">
                          <a:solidFill>
                            <a:srgbClr val="FFFFFF"/>
                          </a:solidFill>
                          <a:latin typeface="游ゴシック" panose="020B0400000000000000" pitchFamily="50" charset="-128"/>
                          <a:ea typeface="游ゴシック" panose="020B0400000000000000" pitchFamily="50" charset="-128"/>
                        </a:rPr>
                        <a:t>重点評価</a:t>
                      </a:r>
                      <a:endParaRPr sz="14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solidFill>
                      <a:srgbClr val="002060"/>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sz="1000" b="1" u="none" strike="noStrike" cap="none" dirty="0">
                          <a:solidFill>
                            <a:srgbClr val="FFFFFF"/>
                          </a:solidFill>
                          <a:latin typeface="游ゴシック" panose="020B0400000000000000" pitchFamily="50" charset="-128"/>
                          <a:ea typeface="游ゴシック" panose="020B0400000000000000" pitchFamily="50" charset="-128"/>
                        </a:rPr>
                        <a:t>商品名</a:t>
                      </a:r>
                      <a:endParaRPr sz="1000" b="1" u="none" strike="noStrike" cap="none" dirty="0">
                        <a:solidFill>
                          <a:srgbClr val="FFFFFF"/>
                        </a:solidFill>
                        <a:latin typeface="游ゴシック" panose="020B0400000000000000" pitchFamily="50" charset="-128"/>
                        <a:ea typeface="游ゴシック" panose="020B0400000000000000" pitchFamily="50" charset="-128"/>
                      </a:endParaRPr>
                    </a:p>
                    <a:p>
                      <a:pPr marL="0" marR="0" lvl="0" indent="0" algn="ctr" rtl="0">
                        <a:lnSpc>
                          <a:spcPct val="100000"/>
                        </a:lnSpc>
                        <a:spcBef>
                          <a:spcPts val="0"/>
                        </a:spcBef>
                        <a:spcAft>
                          <a:spcPts val="0"/>
                        </a:spcAft>
                        <a:buClr>
                          <a:srgbClr val="000000"/>
                        </a:buClr>
                        <a:buSzPts val="1000"/>
                        <a:buFont typeface="Arial"/>
                        <a:buNone/>
                      </a:pPr>
                      <a:r>
                        <a:rPr lang="ja-JP" sz="1000" b="1" u="none" strike="noStrike" cap="none" dirty="0">
                          <a:solidFill>
                            <a:srgbClr val="FFFFFF"/>
                          </a:solidFill>
                          <a:latin typeface="游ゴシック" panose="020B0400000000000000" pitchFamily="50" charset="-128"/>
                          <a:ea typeface="游ゴシック" panose="020B0400000000000000" pitchFamily="50" charset="-128"/>
                        </a:rPr>
                        <a:t>（自社）</a:t>
                      </a:r>
                      <a:endParaRPr sz="14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solidFill>
                      <a:srgbClr val="002060"/>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sz="1000" b="1" u="none" strike="noStrike" cap="none" dirty="0">
                          <a:solidFill>
                            <a:srgbClr val="FFFFFF"/>
                          </a:solidFill>
                          <a:latin typeface="游ゴシック" panose="020B0400000000000000" pitchFamily="50" charset="-128"/>
                          <a:ea typeface="游ゴシック" panose="020B0400000000000000" pitchFamily="50" charset="-128"/>
                        </a:rPr>
                        <a:t>A社製品</a:t>
                      </a:r>
                      <a:endParaRPr sz="14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solidFill>
                      <a:srgbClr val="002060"/>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sz="1000" b="1" u="none" strike="noStrike" cap="none" dirty="0">
                          <a:solidFill>
                            <a:srgbClr val="FFFFFF"/>
                          </a:solidFill>
                          <a:latin typeface="游ゴシック" panose="020B0400000000000000" pitchFamily="50" charset="-128"/>
                          <a:ea typeface="游ゴシック" panose="020B0400000000000000" pitchFamily="50" charset="-128"/>
                        </a:rPr>
                        <a:t>B社製品</a:t>
                      </a:r>
                      <a:endParaRPr sz="14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solidFill>
                      <a:srgbClr val="002060"/>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sz="1000" b="1" u="none" strike="noStrike" cap="none" dirty="0">
                          <a:solidFill>
                            <a:srgbClr val="FFFFFF"/>
                          </a:solidFill>
                          <a:latin typeface="游ゴシック" panose="020B0400000000000000" pitchFamily="50" charset="-128"/>
                          <a:ea typeface="游ゴシック" panose="020B0400000000000000" pitchFamily="50" charset="-128"/>
                        </a:rPr>
                        <a:t>C社製品</a:t>
                      </a:r>
                      <a:endParaRPr sz="14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solidFill>
                      <a:srgbClr val="002060"/>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sz="1000" b="1" u="none" strike="noStrike" cap="none" dirty="0">
                          <a:solidFill>
                            <a:srgbClr val="FFFFFF"/>
                          </a:solidFill>
                          <a:latin typeface="游ゴシック" panose="020B0400000000000000" pitchFamily="50" charset="-128"/>
                          <a:ea typeface="游ゴシック" panose="020B0400000000000000" pitchFamily="50" charset="-128"/>
                        </a:rPr>
                        <a:t>D社製品</a:t>
                      </a:r>
                      <a:endParaRPr sz="14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solidFill>
                        <a:srgbClr val="FFFFFF"/>
                      </a:solidFill>
                      <a:prstDash val="solid"/>
                      <a:round/>
                      <a:headEnd type="none" w="sm" len="sm"/>
                      <a:tailEnd type="none" w="sm" len="sm"/>
                    </a:lnL>
                    <a:solidFill>
                      <a:srgbClr val="002060"/>
                    </a:solidFill>
                  </a:tcPr>
                </a:tc>
                <a:extLst>
                  <a:ext uri="{0D108BD9-81ED-4DB2-BD59-A6C34878D82A}">
                    <a16:rowId xmlns:a16="http://schemas.microsoft.com/office/drawing/2014/main" val="10000"/>
                  </a:ext>
                </a:extLst>
              </a:tr>
              <a:tr h="289025">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solidFill>
                      <a:srgbClr val="F2F2F2"/>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dirty="0">
                          <a:latin typeface="游ゴシック" panose="020B0400000000000000" pitchFamily="50" charset="-128"/>
                          <a:ea typeface="游ゴシック" panose="020B0400000000000000" pitchFamily="50" charset="-128"/>
                        </a:rPr>
                        <a:t>◎</a:t>
                      </a:r>
                      <a:endParaRPr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dirty="0">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extLst>
                  <a:ext uri="{0D108BD9-81ED-4DB2-BD59-A6C34878D82A}">
                    <a16:rowId xmlns:a16="http://schemas.microsoft.com/office/drawing/2014/main" val="10001"/>
                  </a:ext>
                </a:extLst>
              </a:tr>
              <a:tr h="289025">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solidFill>
                      <a:srgbClr val="F2F2F2"/>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u="none" strike="noStrike" cap="none" dirty="0">
                          <a:latin typeface="游ゴシック" panose="020B0400000000000000" pitchFamily="50" charset="-128"/>
                          <a:ea typeface="游ゴシック" panose="020B0400000000000000" pitchFamily="50" charset="-128"/>
                        </a:rPr>
                        <a:t>◯</a:t>
                      </a:r>
                      <a:endParaRPr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dirty="0">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extLst>
                  <a:ext uri="{0D108BD9-81ED-4DB2-BD59-A6C34878D82A}">
                    <a16:rowId xmlns:a16="http://schemas.microsoft.com/office/drawing/2014/main" val="10002"/>
                  </a:ext>
                </a:extLst>
              </a:tr>
              <a:tr h="289025">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solidFill>
                      <a:srgbClr val="F2F2F2"/>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i="0" u="none" strike="noStrike" cap="none">
                          <a:solidFill>
                            <a:srgbClr val="1B224C"/>
                          </a:solidFill>
                          <a:latin typeface="游ゴシック" panose="020B0400000000000000" pitchFamily="50" charset="-128"/>
                          <a:ea typeface="游ゴシック" panose="020B0400000000000000" pitchFamily="50" charset="-128"/>
                        </a:rPr>
                        <a:t>△</a:t>
                      </a:r>
                      <a:endParaRPr>
                        <a:latin typeface="游ゴシック" panose="020B0400000000000000" pitchFamily="50" charset="-128"/>
                        <a:ea typeface="游ゴシック" panose="020B0400000000000000" pitchFamily="50" charset="-128"/>
                      </a:endParaRPr>
                    </a:p>
                  </a:txBody>
                  <a:tcPr marL="72000" marR="72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dirty="0">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extLst>
                  <a:ext uri="{0D108BD9-81ED-4DB2-BD59-A6C34878D82A}">
                    <a16:rowId xmlns:a16="http://schemas.microsoft.com/office/drawing/2014/main" val="10003"/>
                  </a:ext>
                </a:extLst>
              </a:tr>
              <a:tr h="289025">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solidFill>
                      <a:srgbClr val="F2F2F2"/>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u="none" strike="noStrike" cap="none">
                          <a:latin typeface="游ゴシック" panose="020B0400000000000000" pitchFamily="50" charset="-128"/>
                          <a:ea typeface="游ゴシック" panose="020B0400000000000000" pitchFamily="50" charset="-128"/>
                        </a:rPr>
                        <a:t>✕</a:t>
                      </a:r>
                      <a:endParaRPr>
                        <a:latin typeface="游ゴシック" panose="020B0400000000000000" pitchFamily="50" charset="-128"/>
                        <a:ea typeface="游ゴシック" panose="020B0400000000000000" pitchFamily="50" charset="-128"/>
                      </a:endParaRPr>
                    </a:p>
                  </a:txBody>
                  <a:tcPr marL="72000" marR="72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dirty="0">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extLst>
                  <a:ext uri="{0D108BD9-81ED-4DB2-BD59-A6C34878D82A}">
                    <a16:rowId xmlns:a16="http://schemas.microsoft.com/office/drawing/2014/main" val="10004"/>
                  </a:ext>
                </a:extLst>
              </a:tr>
              <a:tr h="289025">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solidFill>
                      <a:srgbClr val="F2F2F2"/>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u="none" strike="noStrike" cap="none">
                          <a:latin typeface="游ゴシック" panose="020B0400000000000000" pitchFamily="50" charset="-128"/>
                          <a:ea typeface="游ゴシック" panose="020B0400000000000000" pitchFamily="50" charset="-128"/>
                        </a:rPr>
                        <a:t>◎</a:t>
                      </a:r>
                      <a:endParaRPr u="none" strike="noStrike" cap="none">
                        <a:latin typeface="游ゴシック" panose="020B0400000000000000" pitchFamily="50" charset="-128"/>
                        <a:ea typeface="游ゴシック" panose="020B0400000000000000" pitchFamily="50" charset="-128"/>
                      </a:endParaRPr>
                    </a:p>
                  </a:txBody>
                  <a:tcPr marL="72000" marR="72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dirty="0">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extLst>
                  <a:ext uri="{0D108BD9-81ED-4DB2-BD59-A6C34878D82A}">
                    <a16:rowId xmlns:a16="http://schemas.microsoft.com/office/drawing/2014/main" val="10005"/>
                  </a:ext>
                </a:extLst>
              </a:tr>
              <a:tr h="289025">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solidFill>
                      <a:srgbClr val="F2F2F2"/>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u="none" strike="noStrike" cap="none">
                          <a:latin typeface="游ゴシック" panose="020B0400000000000000" pitchFamily="50" charset="-128"/>
                          <a:ea typeface="游ゴシック" panose="020B0400000000000000" pitchFamily="50" charset="-128"/>
                        </a:rPr>
                        <a:t>◯</a:t>
                      </a:r>
                      <a:endParaRPr u="none" strike="noStrike" cap="none">
                        <a:latin typeface="游ゴシック" panose="020B0400000000000000" pitchFamily="50" charset="-128"/>
                        <a:ea typeface="游ゴシック" panose="020B0400000000000000" pitchFamily="50" charset="-128"/>
                      </a:endParaRPr>
                    </a:p>
                  </a:txBody>
                  <a:tcPr marL="72000" marR="72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dirty="0">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extLst>
                  <a:ext uri="{0D108BD9-81ED-4DB2-BD59-A6C34878D82A}">
                    <a16:rowId xmlns:a16="http://schemas.microsoft.com/office/drawing/2014/main" val="10006"/>
                  </a:ext>
                </a:extLst>
              </a:tr>
              <a:tr h="289025">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solidFill>
                      <a:srgbClr val="F2F2F2"/>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i="0" u="none" strike="noStrike" cap="none">
                          <a:solidFill>
                            <a:srgbClr val="1B224C"/>
                          </a:solidFill>
                          <a:latin typeface="游ゴシック" panose="020B0400000000000000" pitchFamily="50" charset="-128"/>
                          <a:ea typeface="游ゴシック" panose="020B0400000000000000" pitchFamily="50" charset="-128"/>
                        </a:rPr>
                        <a:t>△</a:t>
                      </a:r>
                      <a:endParaRPr>
                        <a:latin typeface="游ゴシック" panose="020B0400000000000000" pitchFamily="50" charset="-128"/>
                        <a:ea typeface="游ゴシック" panose="020B0400000000000000" pitchFamily="50" charset="-128"/>
                      </a:endParaRPr>
                    </a:p>
                  </a:txBody>
                  <a:tcPr marL="72000" marR="72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dirty="0">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dirty="0">
                        <a:latin typeface="游ゴシック" panose="020B0400000000000000" pitchFamily="50" charset="-128"/>
                        <a:ea typeface="游ゴシック" panose="020B0400000000000000" pitchFamily="50" charset="-128"/>
                      </a:endParaRPr>
                    </a:p>
                  </a:txBody>
                  <a:tcPr marL="36000" marR="36000" marT="72000" marB="72000" anchor="ctr"/>
                </a:tc>
                <a:extLst>
                  <a:ext uri="{0D108BD9-81ED-4DB2-BD59-A6C34878D82A}">
                    <a16:rowId xmlns:a16="http://schemas.microsoft.com/office/drawing/2014/main" val="10007"/>
                  </a:ext>
                </a:extLst>
              </a:tr>
              <a:tr h="289025">
                <a:tc>
                  <a:txBody>
                    <a:bodyPr/>
                    <a:lstStyle/>
                    <a:p>
                      <a:pPr marL="0" marR="0" lvl="0" indent="0" algn="l" rtl="0">
                        <a:lnSpc>
                          <a:spcPct val="100000"/>
                        </a:lnSpc>
                        <a:spcBef>
                          <a:spcPts val="0"/>
                        </a:spcBef>
                        <a:spcAft>
                          <a:spcPts val="0"/>
                        </a:spcAft>
                        <a:buClr>
                          <a:srgbClr val="000000"/>
                        </a:buClr>
                        <a:buSzPts val="1000"/>
                        <a:buFont typeface="Arial"/>
                        <a:buNone/>
                      </a:pPr>
                      <a:endParaRPr sz="10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solidFill>
                      <a:srgbClr val="F2F2F2"/>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ja-JP" u="none" strike="noStrike" cap="none" dirty="0">
                          <a:latin typeface="游ゴシック" panose="020B0400000000000000" pitchFamily="50" charset="-128"/>
                          <a:ea typeface="游ゴシック" panose="020B0400000000000000" pitchFamily="50" charset="-128"/>
                        </a:rPr>
                        <a:t>✕</a:t>
                      </a:r>
                      <a:endParaRPr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a:latin typeface="游ゴシック" panose="020B0400000000000000" pitchFamily="50" charset="-128"/>
                        <a:ea typeface="游ゴシック" panose="020B0400000000000000" pitchFamily="50" charset="-128"/>
                      </a:endParaRPr>
                    </a:p>
                  </a:txBody>
                  <a:tcPr marL="36000" marR="36000" marT="72000" marB="72000" anchor="ctr"/>
                </a:tc>
                <a:tc>
                  <a:txBody>
                    <a:bodyPr/>
                    <a:lstStyle/>
                    <a:p>
                      <a:pPr marL="0" marR="0" lvl="0" indent="0" algn="ctr" rtl="0">
                        <a:lnSpc>
                          <a:spcPct val="100000"/>
                        </a:lnSpc>
                        <a:spcBef>
                          <a:spcPts val="0"/>
                        </a:spcBef>
                        <a:spcAft>
                          <a:spcPts val="0"/>
                        </a:spcAft>
                        <a:buClr>
                          <a:srgbClr val="000000"/>
                        </a:buClr>
                        <a:buSzPts val="1200"/>
                        <a:buFont typeface="Arial"/>
                        <a:buNone/>
                      </a:pPr>
                      <a:endParaRPr u="none" strike="noStrike" cap="none" dirty="0">
                        <a:latin typeface="游ゴシック" panose="020B0400000000000000" pitchFamily="50" charset="-128"/>
                        <a:ea typeface="游ゴシック" panose="020B0400000000000000" pitchFamily="50" charset="-128"/>
                      </a:endParaRPr>
                    </a:p>
                  </a:txBody>
                  <a:tcPr marL="36000" marR="36000" marT="72000" marB="72000" anchor="ctr"/>
                </a:tc>
                <a:extLst>
                  <a:ext uri="{0D108BD9-81ED-4DB2-BD59-A6C34878D82A}">
                    <a16:rowId xmlns:a16="http://schemas.microsoft.com/office/drawing/2014/main" val="10008"/>
                  </a:ext>
                </a:extLst>
              </a:tr>
            </a:tbl>
          </a:graphicData>
        </a:graphic>
      </p:graphicFrame>
      <p:sp>
        <p:nvSpPr>
          <p:cNvPr id="54" name="Google Shape;54;p1"/>
          <p:cNvSpPr txBox="1"/>
          <p:nvPr/>
        </p:nvSpPr>
        <p:spPr>
          <a:xfrm>
            <a:off x="487338" y="763788"/>
            <a:ext cx="8169300" cy="27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200" b="1" i="0" u="none" strike="noStrike" cap="none" dirty="0">
                <a:solidFill>
                  <a:srgbClr val="002060"/>
                </a:solidFill>
                <a:latin typeface="游ゴシック" panose="020B0400000000000000" pitchFamily="50" charset="-128"/>
                <a:ea typeface="游ゴシック" panose="020B0400000000000000" pitchFamily="50" charset="-128"/>
              </a:rPr>
              <a:t>購買決定要因（KBF：Key Buying Factor）を並べ、ターゲットの重点評価と自社・他社製品の評価をしましょう</a:t>
            </a:r>
            <a:endParaRPr sz="1200" b="1" i="0" u="none" strike="noStrike" cap="none" dirty="0">
              <a:solidFill>
                <a:srgbClr val="002060"/>
              </a:solidFill>
              <a:latin typeface="游ゴシック" panose="020B0400000000000000" pitchFamily="50" charset="-128"/>
              <a:ea typeface="游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2"/>
          <p:cNvSpPr txBox="1"/>
          <p:nvPr/>
        </p:nvSpPr>
        <p:spPr>
          <a:xfrm>
            <a:off x="3325505" y="179611"/>
            <a:ext cx="2492991"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800" b="1" i="0" u="none" strike="noStrike" cap="none" dirty="0">
                <a:solidFill>
                  <a:srgbClr val="002060"/>
                </a:solidFill>
                <a:latin typeface="游ゴシック" panose="020B0400000000000000" pitchFamily="50" charset="-128"/>
                <a:ea typeface="游ゴシック" panose="020B0400000000000000" pitchFamily="50" charset="-128"/>
                <a:sym typeface="Arial"/>
              </a:rPr>
              <a:t>ポジショニングマップ</a:t>
            </a:r>
            <a:endParaRPr sz="1800" b="1" i="0" u="none" strike="noStrike" cap="none" dirty="0">
              <a:solidFill>
                <a:srgbClr val="002060"/>
              </a:solidFill>
              <a:latin typeface="游ゴシック" panose="020B0400000000000000" pitchFamily="50" charset="-128"/>
              <a:ea typeface="游ゴシック" panose="020B0400000000000000" pitchFamily="50" charset="-128"/>
              <a:sym typeface="Arial"/>
            </a:endParaRPr>
          </a:p>
        </p:txBody>
      </p:sp>
      <p:grpSp>
        <p:nvGrpSpPr>
          <p:cNvPr id="60" name="Google Shape;60;p2"/>
          <p:cNvGrpSpPr/>
          <p:nvPr/>
        </p:nvGrpSpPr>
        <p:grpSpPr>
          <a:xfrm>
            <a:off x="1643605" y="677930"/>
            <a:ext cx="5856791" cy="427945"/>
            <a:chOff x="1698871" y="677930"/>
            <a:chExt cx="5856791" cy="427945"/>
          </a:xfrm>
        </p:grpSpPr>
        <p:sp>
          <p:nvSpPr>
            <p:cNvPr id="61" name="Google Shape;61;p2"/>
            <p:cNvSpPr/>
            <p:nvPr/>
          </p:nvSpPr>
          <p:spPr>
            <a:xfrm>
              <a:off x="1698871" y="677930"/>
              <a:ext cx="5856791" cy="427945"/>
            </a:xfrm>
            <a:prstGeom prst="roundRect">
              <a:avLst>
                <a:gd name="adj" fmla="val 16667"/>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2" name="Google Shape;62;p2"/>
            <p:cNvSpPr txBox="1"/>
            <p:nvPr/>
          </p:nvSpPr>
          <p:spPr>
            <a:xfrm>
              <a:off x="1801813" y="753404"/>
              <a:ext cx="5650907" cy="2769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200" b="1" i="0" u="none" strike="noStrike" cap="none" dirty="0">
                  <a:solidFill>
                    <a:srgbClr val="002060"/>
                  </a:solidFill>
                  <a:latin typeface="游ゴシック" panose="020B0400000000000000" pitchFamily="50" charset="-128"/>
                  <a:ea typeface="游ゴシック" panose="020B0400000000000000" pitchFamily="50" charset="-128"/>
                </a:rPr>
                <a:t>KBF比較表を元に軸を2つ選び、自社を含めた企業をプロットしていきましょう</a:t>
              </a:r>
              <a:endParaRPr sz="1200" b="1" i="0" u="none" strike="noStrike" cap="none" dirty="0">
                <a:solidFill>
                  <a:srgbClr val="002060"/>
                </a:solidFill>
                <a:latin typeface="游ゴシック" panose="020B0400000000000000" pitchFamily="50" charset="-128"/>
                <a:ea typeface="游ゴシック" panose="020B0400000000000000" pitchFamily="50" charset="-128"/>
              </a:endParaRPr>
            </a:p>
          </p:txBody>
        </p:sp>
      </p:grpSp>
      <p:sp>
        <p:nvSpPr>
          <p:cNvPr id="63" name="Google Shape;63;p2"/>
          <p:cNvSpPr/>
          <p:nvPr/>
        </p:nvSpPr>
        <p:spPr>
          <a:xfrm>
            <a:off x="259976" y="1354238"/>
            <a:ext cx="8659906" cy="351870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cxnSp>
        <p:nvCxnSpPr>
          <p:cNvPr id="64" name="Google Shape;64;p2"/>
          <p:cNvCxnSpPr/>
          <p:nvPr/>
        </p:nvCxnSpPr>
        <p:spPr>
          <a:xfrm>
            <a:off x="1828800" y="3125391"/>
            <a:ext cx="5244353" cy="0"/>
          </a:xfrm>
          <a:prstGeom prst="straightConnector1">
            <a:avLst/>
          </a:prstGeom>
          <a:noFill/>
          <a:ln w="9525" cap="flat" cmpd="sng">
            <a:solidFill>
              <a:srgbClr val="002060"/>
            </a:solidFill>
            <a:prstDash val="solid"/>
            <a:round/>
            <a:headEnd type="triangle" w="med" len="med"/>
            <a:tailEnd type="triangle" w="med" len="med"/>
          </a:ln>
        </p:spPr>
      </p:cxnSp>
      <p:cxnSp>
        <p:nvCxnSpPr>
          <p:cNvPr id="65" name="Google Shape;65;p2"/>
          <p:cNvCxnSpPr/>
          <p:nvPr/>
        </p:nvCxnSpPr>
        <p:spPr>
          <a:xfrm rot="10800000">
            <a:off x="4571999" y="1852408"/>
            <a:ext cx="0" cy="2569121"/>
          </a:xfrm>
          <a:prstGeom prst="straightConnector1">
            <a:avLst/>
          </a:prstGeom>
          <a:noFill/>
          <a:ln w="9525" cap="flat" cmpd="sng">
            <a:solidFill>
              <a:srgbClr val="002060"/>
            </a:solidFill>
            <a:prstDash val="solid"/>
            <a:round/>
            <a:headEnd type="triangle" w="med" len="med"/>
            <a:tailEnd type="triangle" w="med" len="med"/>
          </a:ln>
        </p:spPr>
      </p:cxnSp>
      <p:grpSp>
        <p:nvGrpSpPr>
          <p:cNvPr id="66" name="Google Shape;66;p2"/>
          <p:cNvGrpSpPr/>
          <p:nvPr/>
        </p:nvGrpSpPr>
        <p:grpSpPr>
          <a:xfrm>
            <a:off x="1289623" y="1544786"/>
            <a:ext cx="856527" cy="856527"/>
            <a:chOff x="1289623" y="1544786"/>
            <a:chExt cx="856527" cy="856527"/>
          </a:xfrm>
        </p:grpSpPr>
        <p:sp>
          <p:nvSpPr>
            <p:cNvPr id="67" name="Google Shape;67;p2"/>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8" name="Google Shape;68;p2"/>
            <p:cNvSpPr txBox="1"/>
            <p:nvPr/>
          </p:nvSpPr>
          <p:spPr>
            <a:xfrm>
              <a:off x="1470863" y="1825761"/>
              <a:ext cx="49404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D社</a:t>
              </a:r>
              <a:endParaRPr dirty="0">
                <a:latin typeface="游ゴシック" panose="020B0400000000000000" pitchFamily="50" charset="-128"/>
                <a:ea typeface="游ゴシック" panose="020B0400000000000000" pitchFamily="50" charset="-128"/>
              </a:endParaRPr>
            </a:p>
          </p:txBody>
        </p:sp>
      </p:grpSp>
      <p:grpSp>
        <p:nvGrpSpPr>
          <p:cNvPr id="69" name="Google Shape;69;p2"/>
          <p:cNvGrpSpPr/>
          <p:nvPr/>
        </p:nvGrpSpPr>
        <p:grpSpPr>
          <a:xfrm>
            <a:off x="2041978" y="2158244"/>
            <a:ext cx="856527" cy="856527"/>
            <a:chOff x="1289623" y="1544786"/>
            <a:chExt cx="856527" cy="856527"/>
          </a:xfrm>
        </p:grpSpPr>
        <p:sp>
          <p:nvSpPr>
            <p:cNvPr id="70" name="Google Shape;70;p2"/>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71" name="Google Shape;71;p2"/>
            <p:cNvSpPr txBox="1"/>
            <p:nvPr/>
          </p:nvSpPr>
          <p:spPr>
            <a:xfrm>
              <a:off x="1470863" y="1825761"/>
              <a:ext cx="49404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B社</a:t>
              </a:r>
              <a:endParaRPr dirty="0">
                <a:latin typeface="游ゴシック" panose="020B0400000000000000" pitchFamily="50" charset="-128"/>
                <a:ea typeface="游ゴシック" panose="020B0400000000000000" pitchFamily="50" charset="-128"/>
              </a:endParaRPr>
            </a:p>
          </p:txBody>
        </p:sp>
      </p:grpSp>
      <p:grpSp>
        <p:nvGrpSpPr>
          <p:cNvPr id="72" name="Google Shape;72;p2"/>
          <p:cNvGrpSpPr/>
          <p:nvPr/>
        </p:nvGrpSpPr>
        <p:grpSpPr>
          <a:xfrm>
            <a:off x="3511963" y="3489333"/>
            <a:ext cx="856527" cy="856527"/>
            <a:chOff x="1289623" y="1544786"/>
            <a:chExt cx="856527" cy="856527"/>
          </a:xfrm>
        </p:grpSpPr>
        <p:sp>
          <p:nvSpPr>
            <p:cNvPr id="73" name="Google Shape;73;p2"/>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74" name="Google Shape;74;p2"/>
            <p:cNvSpPr txBox="1"/>
            <p:nvPr/>
          </p:nvSpPr>
          <p:spPr>
            <a:xfrm>
              <a:off x="1470863" y="1825761"/>
              <a:ext cx="49404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C社</a:t>
              </a:r>
              <a:endParaRPr dirty="0">
                <a:latin typeface="游ゴシック" panose="020B0400000000000000" pitchFamily="50" charset="-128"/>
                <a:ea typeface="游ゴシック" panose="020B0400000000000000" pitchFamily="50" charset="-128"/>
              </a:endParaRPr>
            </a:p>
          </p:txBody>
        </p:sp>
      </p:grpSp>
      <p:grpSp>
        <p:nvGrpSpPr>
          <p:cNvPr id="75" name="Google Shape;75;p2"/>
          <p:cNvGrpSpPr/>
          <p:nvPr/>
        </p:nvGrpSpPr>
        <p:grpSpPr>
          <a:xfrm>
            <a:off x="5248166" y="1556361"/>
            <a:ext cx="856527" cy="856527"/>
            <a:chOff x="1289623" y="1544786"/>
            <a:chExt cx="856527" cy="856527"/>
          </a:xfrm>
        </p:grpSpPr>
        <p:sp>
          <p:nvSpPr>
            <p:cNvPr id="76" name="Google Shape;76;p2"/>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77" name="Google Shape;77;p2"/>
            <p:cNvSpPr txBox="1"/>
            <p:nvPr/>
          </p:nvSpPr>
          <p:spPr>
            <a:xfrm>
              <a:off x="1446017" y="1825761"/>
              <a:ext cx="543739"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自社</a:t>
              </a:r>
              <a:endParaRPr dirty="0">
                <a:latin typeface="游ゴシック" panose="020B0400000000000000" pitchFamily="50" charset="-128"/>
                <a:ea typeface="游ゴシック" panose="020B0400000000000000" pitchFamily="50" charset="-128"/>
              </a:endParaRPr>
            </a:p>
          </p:txBody>
        </p:sp>
      </p:grpSp>
      <p:grpSp>
        <p:nvGrpSpPr>
          <p:cNvPr id="78" name="Google Shape;78;p2"/>
          <p:cNvGrpSpPr/>
          <p:nvPr/>
        </p:nvGrpSpPr>
        <p:grpSpPr>
          <a:xfrm>
            <a:off x="6313037" y="3396735"/>
            <a:ext cx="856527" cy="856527"/>
            <a:chOff x="1289623" y="1544786"/>
            <a:chExt cx="856527" cy="856527"/>
          </a:xfrm>
        </p:grpSpPr>
        <p:sp>
          <p:nvSpPr>
            <p:cNvPr id="79" name="Google Shape;79;p2"/>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80" name="Google Shape;80;p2"/>
            <p:cNvSpPr txBox="1"/>
            <p:nvPr/>
          </p:nvSpPr>
          <p:spPr>
            <a:xfrm>
              <a:off x="1475672" y="1825761"/>
              <a:ext cx="484428"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A社</a:t>
              </a:r>
              <a:endParaRPr dirty="0">
                <a:latin typeface="游ゴシック" panose="020B0400000000000000" pitchFamily="50" charset="-128"/>
                <a:ea typeface="游ゴシック" panose="020B0400000000000000" pitchFamily="50" charset="-128"/>
              </a:endParaRPr>
            </a:p>
          </p:txBody>
        </p:sp>
      </p:grpSp>
      <p:sp>
        <p:nvSpPr>
          <p:cNvPr id="81" name="Google Shape;81;p2"/>
          <p:cNvSpPr/>
          <p:nvPr/>
        </p:nvSpPr>
        <p:spPr>
          <a:xfrm>
            <a:off x="3827550" y="1384913"/>
            <a:ext cx="14889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導入までが速い</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82" name="Google Shape;82;p2"/>
          <p:cNvSpPr/>
          <p:nvPr/>
        </p:nvSpPr>
        <p:spPr>
          <a:xfrm>
            <a:off x="3827550" y="4534988"/>
            <a:ext cx="14889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導入までが遅い</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83" name="Google Shape;83;p2"/>
          <p:cNvSpPr/>
          <p:nvPr/>
        </p:nvSpPr>
        <p:spPr>
          <a:xfrm>
            <a:off x="264275" y="2936575"/>
            <a:ext cx="14889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サポートがそこそこ</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84" name="Google Shape;84;p2"/>
          <p:cNvSpPr/>
          <p:nvPr/>
        </p:nvSpPr>
        <p:spPr>
          <a:xfrm>
            <a:off x="7148775" y="2948400"/>
            <a:ext cx="17712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サポートが充実している</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3"/>
          <p:cNvSpPr/>
          <p:nvPr/>
        </p:nvSpPr>
        <p:spPr>
          <a:xfrm>
            <a:off x="259976" y="1354238"/>
            <a:ext cx="8659906" cy="351870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cxnSp>
        <p:nvCxnSpPr>
          <p:cNvPr id="90" name="Google Shape;90;p3"/>
          <p:cNvCxnSpPr/>
          <p:nvPr/>
        </p:nvCxnSpPr>
        <p:spPr>
          <a:xfrm>
            <a:off x="1828800" y="3125391"/>
            <a:ext cx="5244353" cy="0"/>
          </a:xfrm>
          <a:prstGeom prst="straightConnector1">
            <a:avLst/>
          </a:prstGeom>
          <a:noFill/>
          <a:ln w="9525" cap="flat" cmpd="sng">
            <a:solidFill>
              <a:srgbClr val="002060"/>
            </a:solidFill>
            <a:prstDash val="solid"/>
            <a:round/>
            <a:headEnd type="triangle" w="med" len="med"/>
            <a:tailEnd type="triangle" w="med" len="med"/>
          </a:ln>
        </p:spPr>
      </p:cxnSp>
      <p:sp>
        <p:nvSpPr>
          <p:cNvPr id="91" name="Google Shape;91;p3"/>
          <p:cNvSpPr txBox="1"/>
          <p:nvPr/>
        </p:nvSpPr>
        <p:spPr>
          <a:xfrm>
            <a:off x="2863841" y="179611"/>
            <a:ext cx="3416320"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800" b="1" i="0" u="none" strike="noStrike" cap="none" dirty="0">
                <a:solidFill>
                  <a:srgbClr val="002060"/>
                </a:solidFill>
                <a:latin typeface="游ゴシック" panose="020B0400000000000000" pitchFamily="50" charset="-128"/>
                <a:ea typeface="游ゴシック" panose="020B0400000000000000" pitchFamily="50" charset="-128"/>
                <a:sym typeface="Arial"/>
              </a:rPr>
              <a:t>ポジショニングマップ（現状）</a:t>
            </a:r>
            <a:endParaRPr sz="1800" b="1" i="0" u="none" strike="noStrike" cap="none" dirty="0">
              <a:solidFill>
                <a:srgbClr val="002060"/>
              </a:solidFill>
              <a:latin typeface="游ゴシック" panose="020B0400000000000000" pitchFamily="50" charset="-128"/>
              <a:ea typeface="游ゴシック" panose="020B0400000000000000" pitchFamily="50" charset="-128"/>
              <a:sym typeface="Arial"/>
            </a:endParaRPr>
          </a:p>
        </p:txBody>
      </p:sp>
      <p:grpSp>
        <p:nvGrpSpPr>
          <p:cNvPr id="92" name="Google Shape;92;p3"/>
          <p:cNvGrpSpPr/>
          <p:nvPr/>
        </p:nvGrpSpPr>
        <p:grpSpPr>
          <a:xfrm>
            <a:off x="1384234" y="677930"/>
            <a:ext cx="6375533" cy="427945"/>
            <a:chOff x="1289622" y="677930"/>
            <a:chExt cx="6375533" cy="427945"/>
          </a:xfrm>
        </p:grpSpPr>
        <p:sp>
          <p:nvSpPr>
            <p:cNvPr id="93" name="Google Shape;93;p3"/>
            <p:cNvSpPr/>
            <p:nvPr/>
          </p:nvSpPr>
          <p:spPr>
            <a:xfrm>
              <a:off x="1289622" y="677930"/>
              <a:ext cx="6375533" cy="427945"/>
            </a:xfrm>
            <a:prstGeom prst="roundRect">
              <a:avLst>
                <a:gd name="adj" fmla="val 16667"/>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94" name="Google Shape;94;p3"/>
            <p:cNvSpPr txBox="1"/>
            <p:nvPr/>
          </p:nvSpPr>
          <p:spPr>
            <a:xfrm>
              <a:off x="1384233" y="753404"/>
              <a:ext cx="6186310" cy="2769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200" b="1" i="0" u="none" strike="noStrike" cap="none" dirty="0">
                  <a:solidFill>
                    <a:srgbClr val="002060"/>
                  </a:solidFill>
                  <a:latin typeface="游ゴシック" panose="020B0400000000000000" pitchFamily="50" charset="-128"/>
                  <a:ea typeface="游ゴシック" panose="020B0400000000000000" pitchFamily="50" charset="-128"/>
                </a:rPr>
                <a:t>必要な際は、自社のポジショニングを変えるためのリポジショニングも検討しましょう</a:t>
              </a:r>
              <a:endParaRPr sz="1200" b="1" i="0" u="none" strike="noStrike" cap="none" dirty="0">
                <a:solidFill>
                  <a:srgbClr val="002060"/>
                </a:solidFill>
                <a:latin typeface="游ゴシック" panose="020B0400000000000000" pitchFamily="50" charset="-128"/>
                <a:ea typeface="游ゴシック" panose="020B0400000000000000" pitchFamily="50" charset="-128"/>
              </a:endParaRPr>
            </a:p>
          </p:txBody>
        </p:sp>
      </p:grpSp>
      <p:cxnSp>
        <p:nvCxnSpPr>
          <p:cNvPr id="95" name="Google Shape;95;p3"/>
          <p:cNvCxnSpPr/>
          <p:nvPr/>
        </p:nvCxnSpPr>
        <p:spPr>
          <a:xfrm rot="10800000">
            <a:off x="4571999" y="1852408"/>
            <a:ext cx="0" cy="2569121"/>
          </a:xfrm>
          <a:prstGeom prst="straightConnector1">
            <a:avLst/>
          </a:prstGeom>
          <a:noFill/>
          <a:ln w="9525" cap="flat" cmpd="sng">
            <a:solidFill>
              <a:srgbClr val="002060"/>
            </a:solidFill>
            <a:prstDash val="solid"/>
            <a:round/>
            <a:headEnd type="triangle" w="med" len="med"/>
            <a:tailEnd type="triangle" w="med" len="med"/>
          </a:ln>
        </p:spPr>
      </p:cxnSp>
      <p:grpSp>
        <p:nvGrpSpPr>
          <p:cNvPr id="96" name="Google Shape;96;p3"/>
          <p:cNvGrpSpPr/>
          <p:nvPr/>
        </p:nvGrpSpPr>
        <p:grpSpPr>
          <a:xfrm>
            <a:off x="1289623" y="1544786"/>
            <a:ext cx="856527" cy="856527"/>
            <a:chOff x="1289623" y="1544786"/>
            <a:chExt cx="856527" cy="856527"/>
          </a:xfrm>
        </p:grpSpPr>
        <p:sp>
          <p:nvSpPr>
            <p:cNvPr id="97" name="Google Shape;97;p3"/>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98" name="Google Shape;98;p3"/>
            <p:cNvSpPr txBox="1"/>
            <p:nvPr/>
          </p:nvSpPr>
          <p:spPr>
            <a:xfrm>
              <a:off x="1470863" y="1825761"/>
              <a:ext cx="49404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D社</a:t>
              </a:r>
              <a:endParaRPr dirty="0">
                <a:latin typeface="游ゴシック" panose="020B0400000000000000" pitchFamily="50" charset="-128"/>
                <a:ea typeface="游ゴシック" panose="020B0400000000000000" pitchFamily="50" charset="-128"/>
              </a:endParaRPr>
            </a:p>
          </p:txBody>
        </p:sp>
      </p:grpSp>
      <p:grpSp>
        <p:nvGrpSpPr>
          <p:cNvPr id="99" name="Google Shape;99;p3"/>
          <p:cNvGrpSpPr/>
          <p:nvPr/>
        </p:nvGrpSpPr>
        <p:grpSpPr>
          <a:xfrm>
            <a:off x="2041978" y="2158244"/>
            <a:ext cx="856527" cy="856527"/>
            <a:chOff x="1289623" y="1544786"/>
            <a:chExt cx="856527" cy="856527"/>
          </a:xfrm>
        </p:grpSpPr>
        <p:sp>
          <p:nvSpPr>
            <p:cNvPr id="100" name="Google Shape;100;p3"/>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01" name="Google Shape;101;p3"/>
            <p:cNvSpPr txBox="1"/>
            <p:nvPr/>
          </p:nvSpPr>
          <p:spPr>
            <a:xfrm>
              <a:off x="1470863" y="1825761"/>
              <a:ext cx="49404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B社</a:t>
              </a:r>
              <a:endParaRPr dirty="0">
                <a:latin typeface="游ゴシック" panose="020B0400000000000000" pitchFamily="50" charset="-128"/>
                <a:ea typeface="游ゴシック" panose="020B0400000000000000" pitchFamily="50" charset="-128"/>
              </a:endParaRPr>
            </a:p>
          </p:txBody>
        </p:sp>
      </p:grpSp>
      <p:grpSp>
        <p:nvGrpSpPr>
          <p:cNvPr id="102" name="Google Shape;102;p3"/>
          <p:cNvGrpSpPr/>
          <p:nvPr/>
        </p:nvGrpSpPr>
        <p:grpSpPr>
          <a:xfrm>
            <a:off x="2587355" y="2975071"/>
            <a:ext cx="856527" cy="856527"/>
            <a:chOff x="1289623" y="1544786"/>
            <a:chExt cx="856527" cy="856527"/>
          </a:xfrm>
        </p:grpSpPr>
        <p:sp>
          <p:nvSpPr>
            <p:cNvPr id="103" name="Google Shape;103;p3"/>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04" name="Google Shape;104;p3"/>
            <p:cNvSpPr txBox="1"/>
            <p:nvPr/>
          </p:nvSpPr>
          <p:spPr>
            <a:xfrm>
              <a:off x="1470863" y="1825761"/>
              <a:ext cx="49404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C社</a:t>
              </a:r>
              <a:endParaRPr dirty="0">
                <a:latin typeface="游ゴシック" panose="020B0400000000000000" pitchFamily="50" charset="-128"/>
                <a:ea typeface="游ゴシック" panose="020B0400000000000000" pitchFamily="50" charset="-128"/>
              </a:endParaRPr>
            </a:p>
          </p:txBody>
        </p:sp>
      </p:grpSp>
      <p:grpSp>
        <p:nvGrpSpPr>
          <p:cNvPr id="105" name="Google Shape;105;p3"/>
          <p:cNvGrpSpPr/>
          <p:nvPr/>
        </p:nvGrpSpPr>
        <p:grpSpPr>
          <a:xfrm>
            <a:off x="3559127" y="2540208"/>
            <a:ext cx="856527" cy="856527"/>
            <a:chOff x="1289623" y="1544786"/>
            <a:chExt cx="856527" cy="856527"/>
          </a:xfrm>
        </p:grpSpPr>
        <p:sp>
          <p:nvSpPr>
            <p:cNvPr id="106" name="Google Shape;106;p3"/>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07" name="Google Shape;107;p3"/>
            <p:cNvSpPr txBox="1"/>
            <p:nvPr/>
          </p:nvSpPr>
          <p:spPr>
            <a:xfrm>
              <a:off x="1446017" y="1825761"/>
              <a:ext cx="543739"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自社</a:t>
              </a:r>
              <a:endParaRPr dirty="0">
                <a:latin typeface="游ゴシック" panose="020B0400000000000000" pitchFamily="50" charset="-128"/>
                <a:ea typeface="游ゴシック" panose="020B0400000000000000" pitchFamily="50" charset="-128"/>
              </a:endParaRPr>
            </a:p>
          </p:txBody>
        </p:sp>
      </p:grpSp>
      <p:grpSp>
        <p:nvGrpSpPr>
          <p:cNvPr id="108" name="Google Shape;108;p3"/>
          <p:cNvGrpSpPr/>
          <p:nvPr/>
        </p:nvGrpSpPr>
        <p:grpSpPr>
          <a:xfrm>
            <a:off x="6313037" y="3396735"/>
            <a:ext cx="856527" cy="856527"/>
            <a:chOff x="1289623" y="1544786"/>
            <a:chExt cx="856527" cy="856527"/>
          </a:xfrm>
        </p:grpSpPr>
        <p:sp>
          <p:nvSpPr>
            <p:cNvPr id="109" name="Google Shape;109;p3"/>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0" name="Google Shape;110;p3"/>
            <p:cNvSpPr txBox="1"/>
            <p:nvPr/>
          </p:nvSpPr>
          <p:spPr>
            <a:xfrm>
              <a:off x="1475672" y="1825761"/>
              <a:ext cx="484428"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A社</a:t>
              </a:r>
              <a:endParaRPr dirty="0">
                <a:latin typeface="游ゴシック" panose="020B0400000000000000" pitchFamily="50" charset="-128"/>
                <a:ea typeface="游ゴシック" panose="020B0400000000000000" pitchFamily="50" charset="-128"/>
              </a:endParaRPr>
            </a:p>
          </p:txBody>
        </p:sp>
      </p:grpSp>
      <p:sp>
        <p:nvSpPr>
          <p:cNvPr id="111" name="Google Shape;111;p3"/>
          <p:cNvSpPr/>
          <p:nvPr/>
        </p:nvSpPr>
        <p:spPr>
          <a:xfrm>
            <a:off x="3827550" y="1384913"/>
            <a:ext cx="14889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導入までが速い</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112" name="Google Shape;112;p3"/>
          <p:cNvSpPr/>
          <p:nvPr/>
        </p:nvSpPr>
        <p:spPr>
          <a:xfrm>
            <a:off x="3827550" y="4534988"/>
            <a:ext cx="14889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導入までが遅い</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113" name="Google Shape;113;p3"/>
          <p:cNvSpPr/>
          <p:nvPr/>
        </p:nvSpPr>
        <p:spPr>
          <a:xfrm>
            <a:off x="264275" y="2936575"/>
            <a:ext cx="14889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サポートがそこそこ</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114" name="Google Shape;114;p3"/>
          <p:cNvSpPr/>
          <p:nvPr/>
        </p:nvSpPr>
        <p:spPr>
          <a:xfrm>
            <a:off x="7148775" y="2948400"/>
            <a:ext cx="17712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サポートが充実している</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4"/>
          <p:cNvSpPr/>
          <p:nvPr/>
        </p:nvSpPr>
        <p:spPr>
          <a:xfrm>
            <a:off x="259976" y="1354238"/>
            <a:ext cx="8659906" cy="351870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cxnSp>
        <p:nvCxnSpPr>
          <p:cNvPr id="120" name="Google Shape;120;p4"/>
          <p:cNvCxnSpPr/>
          <p:nvPr/>
        </p:nvCxnSpPr>
        <p:spPr>
          <a:xfrm>
            <a:off x="1828800" y="3125391"/>
            <a:ext cx="5244353" cy="0"/>
          </a:xfrm>
          <a:prstGeom prst="straightConnector1">
            <a:avLst/>
          </a:prstGeom>
          <a:noFill/>
          <a:ln w="9525" cap="flat" cmpd="sng">
            <a:solidFill>
              <a:srgbClr val="002060"/>
            </a:solidFill>
            <a:prstDash val="solid"/>
            <a:round/>
            <a:headEnd type="triangle" w="med" len="med"/>
            <a:tailEnd type="triangle" w="med" len="med"/>
          </a:ln>
        </p:spPr>
      </p:cxnSp>
      <p:sp>
        <p:nvSpPr>
          <p:cNvPr id="121" name="Google Shape;121;p4"/>
          <p:cNvSpPr txBox="1"/>
          <p:nvPr/>
        </p:nvSpPr>
        <p:spPr>
          <a:xfrm>
            <a:off x="2055927" y="179611"/>
            <a:ext cx="5032147"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800" b="1" i="0" u="none" strike="noStrike" cap="none" dirty="0">
                <a:solidFill>
                  <a:srgbClr val="002060"/>
                </a:solidFill>
                <a:latin typeface="游ゴシック" panose="020B0400000000000000" pitchFamily="50" charset="-128"/>
                <a:ea typeface="游ゴシック" panose="020B0400000000000000" pitchFamily="50" charset="-128"/>
                <a:sym typeface="Arial"/>
              </a:rPr>
              <a:t>ポジショニングマップ（リポジショニング後）</a:t>
            </a:r>
            <a:endParaRPr sz="1800" b="1" i="0" u="none" strike="noStrike" cap="none" dirty="0">
              <a:solidFill>
                <a:srgbClr val="002060"/>
              </a:solidFill>
              <a:latin typeface="游ゴシック" panose="020B0400000000000000" pitchFamily="50" charset="-128"/>
              <a:ea typeface="游ゴシック" panose="020B0400000000000000" pitchFamily="50" charset="-128"/>
              <a:sym typeface="Arial"/>
            </a:endParaRPr>
          </a:p>
        </p:txBody>
      </p:sp>
      <p:grpSp>
        <p:nvGrpSpPr>
          <p:cNvPr id="122" name="Google Shape;122;p4"/>
          <p:cNvGrpSpPr/>
          <p:nvPr/>
        </p:nvGrpSpPr>
        <p:grpSpPr>
          <a:xfrm>
            <a:off x="1384234" y="677930"/>
            <a:ext cx="6375533" cy="427945"/>
            <a:chOff x="1289622" y="677930"/>
            <a:chExt cx="6375533" cy="427945"/>
          </a:xfrm>
        </p:grpSpPr>
        <p:sp>
          <p:nvSpPr>
            <p:cNvPr id="123" name="Google Shape;123;p4"/>
            <p:cNvSpPr/>
            <p:nvPr/>
          </p:nvSpPr>
          <p:spPr>
            <a:xfrm>
              <a:off x="1289622" y="677930"/>
              <a:ext cx="6375533" cy="427945"/>
            </a:xfrm>
            <a:prstGeom prst="roundRect">
              <a:avLst>
                <a:gd name="adj" fmla="val 16667"/>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4" name="Google Shape;124;p4"/>
            <p:cNvSpPr txBox="1"/>
            <p:nvPr/>
          </p:nvSpPr>
          <p:spPr>
            <a:xfrm>
              <a:off x="1384233" y="753404"/>
              <a:ext cx="6186310" cy="2769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200" b="1" i="0" u="none" strike="noStrike" cap="none" dirty="0">
                  <a:solidFill>
                    <a:srgbClr val="002060"/>
                  </a:solidFill>
                  <a:latin typeface="游ゴシック" panose="020B0400000000000000" pitchFamily="50" charset="-128"/>
                  <a:ea typeface="游ゴシック" panose="020B0400000000000000" pitchFamily="50" charset="-128"/>
                </a:rPr>
                <a:t>必要な際は、自社のポジショニングを変えるためのリポジショニングも検討しましょう</a:t>
              </a:r>
              <a:endParaRPr sz="1200" b="1" i="0" u="none" strike="noStrike" cap="none" dirty="0">
                <a:solidFill>
                  <a:srgbClr val="002060"/>
                </a:solidFill>
                <a:latin typeface="游ゴシック" panose="020B0400000000000000" pitchFamily="50" charset="-128"/>
                <a:ea typeface="游ゴシック" panose="020B0400000000000000" pitchFamily="50" charset="-128"/>
              </a:endParaRPr>
            </a:p>
          </p:txBody>
        </p:sp>
      </p:grpSp>
      <p:cxnSp>
        <p:nvCxnSpPr>
          <p:cNvPr id="125" name="Google Shape;125;p4"/>
          <p:cNvCxnSpPr/>
          <p:nvPr/>
        </p:nvCxnSpPr>
        <p:spPr>
          <a:xfrm rot="10800000">
            <a:off x="4571999" y="1852408"/>
            <a:ext cx="0" cy="2569121"/>
          </a:xfrm>
          <a:prstGeom prst="straightConnector1">
            <a:avLst/>
          </a:prstGeom>
          <a:noFill/>
          <a:ln w="9525" cap="flat" cmpd="sng">
            <a:solidFill>
              <a:srgbClr val="002060"/>
            </a:solidFill>
            <a:prstDash val="solid"/>
            <a:round/>
            <a:headEnd type="triangle" w="med" len="med"/>
            <a:tailEnd type="triangle" w="med" len="med"/>
          </a:ln>
        </p:spPr>
      </p:cxnSp>
      <p:grpSp>
        <p:nvGrpSpPr>
          <p:cNvPr id="126" name="Google Shape;126;p4"/>
          <p:cNvGrpSpPr/>
          <p:nvPr/>
        </p:nvGrpSpPr>
        <p:grpSpPr>
          <a:xfrm>
            <a:off x="1289623" y="1544786"/>
            <a:ext cx="856527" cy="856527"/>
            <a:chOff x="1289623" y="1544786"/>
            <a:chExt cx="856527" cy="856527"/>
          </a:xfrm>
        </p:grpSpPr>
        <p:sp>
          <p:nvSpPr>
            <p:cNvPr id="127" name="Google Shape;127;p4"/>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8" name="Google Shape;128;p4"/>
            <p:cNvSpPr txBox="1"/>
            <p:nvPr/>
          </p:nvSpPr>
          <p:spPr>
            <a:xfrm>
              <a:off x="1470863" y="1825761"/>
              <a:ext cx="49404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D社</a:t>
              </a:r>
              <a:endParaRPr dirty="0">
                <a:latin typeface="游ゴシック" panose="020B0400000000000000" pitchFamily="50" charset="-128"/>
                <a:ea typeface="游ゴシック" panose="020B0400000000000000" pitchFamily="50" charset="-128"/>
              </a:endParaRPr>
            </a:p>
          </p:txBody>
        </p:sp>
      </p:grpSp>
      <p:grpSp>
        <p:nvGrpSpPr>
          <p:cNvPr id="129" name="Google Shape;129;p4"/>
          <p:cNvGrpSpPr/>
          <p:nvPr/>
        </p:nvGrpSpPr>
        <p:grpSpPr>
          <a:xfrm>
            <a:off x="2041978" y="2158244"/>
            <a:ext cx="856527" cy="856527"/>
            <a:chOff x="1289623" y="1544786"/>
            <a:chExt cx="856527" cy="856527"/>
          </a:xfrm>
        </p:grpSpPr>
        <p:sp>
          <p:nvSpPr>
            <p:cNvPr id="130" name="Google Shape;130;p4"/>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1" name="Google Shape;131;p4"/>
            <p:cNvSpPr txBox="1"/>
            <p:nvPr/>
          </p:nvSpPr>
          <p:spPr>
            <a:xfrm>
              <a:off x="1470863" y="1825761"/>
              <a:ext cx="49404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B社</a:t>
              </a:r>
              <a:endParaRPr dirty="0">
                <a:latin typeface="游ゴシック" panose="020B0400000000000000" pitchFamily="50" charset="-128"/>
                <a:ea typeface="游ゴシック" panose="020B0400000000000000" pitchFamily="50" charset="-128"/>
              </a:endParaRPr>
            </a:p>
          </p:txBody>
        </p:sp>
      </p:grpSp>
      <p:grpSp>
        <p:nvGrpSpPr>
          <p:cNvPr id="132" name="Google Shape;132;p4"/>
          <p:cNvGrpSpPr/>
          <p:nvPr/>
        </p:nvGrpSpPr>
        <p:grpSpPr>
          <a:xfrm>
            <a:off x="2587355" y="2975071"/>
            <a:ext cx="856527" cy="856527"/>
            <a:chOff x="1289623" y="1544786"/>
            <a:chExt cx="856527" cy="856527"/>
          </a:xfrm>
        </p:grpSpPr>
        <p:sp>
          <p:nvSpPr>
            <p:cNvPr id="133" name="Google Shape;133;p4"/>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4" name="Google Shape;134;p4"/>
            <p:cNvSpPr txBox="1"/>
            <p:nvPr/>
          </p:nvSpPr>
          <p:spPr>
            <a:xfrm>
              <a:off x="1470863" y="1825761"/>
              <a:ext cx="49404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C社</a:t>
              </a:r>
              <a:endParaRPr dirty="0">
                <a:latin typeface="游ゴシック" panose="020B0400000000000000" pitchFamily="50" charset="-128"/>
                <a:ea typeface="游ゴシック" panose="020B0400000000000000" pitchFamily="50" charset="-128"/>
              </a:endParaRPr>
            </a:p>
          </p:txBody>
        </p:sp>
      </p:grpSp>
      <p:grpSp>
        <p:nvGrpSpPr>
          <p:cNvPr id="135" name="Google Shape;135;p4"/>
          <p:cNvGrpSpPr/>
          <p:nvPr/>
        </p:nvGrpSpPr>
        <p:grpSpPr>
          <a:xfrm>
            <a:off x="6313037" y="3396735"/>
            <a:ext cx="856527" cy="856527"/>
            <a:chOff x="1289623" y="1544786"/>
            <a:chExt cx="856527" cy="856527"/>
          </a:xfrm>
        </p:grpSpPr>
        <p:sp>
          <p:nvSpPr>
            <p:cNvPr id="136" name="Google Shape;136;p4"/>
            <p:cNvSpPr/>
            <p:nvPr/>
          </p:nvSpPr>
          <p:spPr>
            <a:xfrm>
              <a:off x="1289623" y="1544786"/>
              <a:ext cx="856527" cy="856527"/>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7" name="Google Shape;137;p4"/>
            <p:cNvSpPr txBox="1"/>
            <p:nvPr/>
          </p:nvSpPr>
          <p:spPr>
            <a:xfrm>
              <a:off x="1475672" y="1825761"/>
              <a:ext cx="484428"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A社</a:t>
              </a:r>
              <a:endParaRPr dirty="0">
                <a:latin typeface="游ゴシック" panose="020B0400000000000000" pitchFamily="50" charset="-128"/>
                <a:ea typeface="游ゴシック" panose="020B0400000000000000" pitchFamily="50" charset="-128"/>
              </a:endParaRPr>
            </a:p>
          </p:txBody>
        </p:sp>
      </p:grpSp>
      <p:sp>
        <p:nvSpPr>
          <p:cNvPr id="138" name="Google Shape;138;p4"/>
          <p:cNvSpPr/>
          <p:nvPr/>
        </p:nvSpPr>
        <p:spPr>
          <a:xfrm>
            <a:off x="5712018" y="1521636"/>
            <a:ext cx="856527" cy="856527"/>
          </a:xfrm>
          <a:prstGeom prst="ellipse">
            <a:avLst/>
          </a:prstGeom>
          <a:solidFill>
            <a:srgbClr val="0DACB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9" name="Google Shape;139;p4"/>
          <p:cNvSpPr txBox="1"/>
          <p:nvPr/>
        </p:nvSpPr>
        <p:spPr>
          <a:xfrm>
            <a:off x="5868412" y="1802611"/>
            <a:ext cx="543739"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自社</a:t>
            </a:r>
            <a:endParaRPr dirty="0">
              <a:latin typeface="游ゴシック" panose="020B0400000000000000" pitchFamily="50" charset="-128"/>
              <a:ea typeface="游ゴシック" panose="020B0400000000000000" pitchFamily="50" charset="-128"/>
            </a:endParaRPr>
          </a:p>
        </p:txBody>
      </p:sp>
      <p:grpSp>
        <p:nvGrpSpPr>
          <p:cNvPr id="140" name="Google Shape;140;p4"/>
          <p:cNvGrpSpPr/>
          <p:nvPr/>
        </p:nvGrpSpPr>
        <p:grpSpPr>
          <a:xfrm rot="-1519969">
            <a:off x="3844119" y="2416261"/>
            <a:ext cx="1921556" cy="271052"/>
            <a:chOff x="4259260" y="2692294"/>
            <a:chExt cx="1921556" cy="271052"/>
          </a:xfrm>
        </p:grpSpPr>
        <p:sp>
          <p:nvSpPr>
            <p:cNvPr id="141" name="Google Shape;141;p4"/>
            <p:cNvSpPr/>
            <p:nvPr/>
          </p:nvSpPr>
          <p:spPr>
            <a:xfrm>
              <a:off x="4259260" y="2804961"/>
              <a:ext cx="1782725" cy="45719"/>
            </a:xfrm>
            <a:prstGeom prst="rect">
              <a:avLst/>
            </a:prstGeom>
            <a:solidFill>
              <a:srgbClr val="0DACB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42" name="Google Shape;142;p4"/>
            <p:cNvSpPr/>
            <p:nvPr/>
          </p:nvSpPr>
          <p:spPr>
            <a:xfrm rot="5400000">
              <a:off x="5928457" y="2710987"/>
              <a:ext cx="271052" cy="233666"/>
            </a:xfrm>
            <a:prstGeom prst="triangle">
              <a:avLst>
                <a:gd name="adj" fmla="val 50000"/>
              </a:avLst>
            </a:prstGeom>
            <a:solidFill>
              <a:srgbClr val="0DACB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grpSp>
        <p:nvGrpSpPr>
          <p:cNvPr id="143" name="Google Shape;143;p4"/>
          <p:cNvGrpSpPr/>
          <p:nvPr/>
        </p:nvGrpSpPr>
        <p:grpSpPr>
          <a:xfrm>
            <a:off x="3559127" y="2540208"/>
            <a:ext cx="856527" cy="856527"/>
            <a:chOff x="3559127" y="2540208"/>
            <a:chExt cx="856527" cy="856527"/>
          </a:xfrm>
        </p:grpSpPr>
        <p:sp>
          <p:nvSpPr>
            <p:cNvPr id="144" name="Google Shape;144;p4"/>
            <p:cNvSpPr/>
            <p:nvPr/>
          </p:nvSpPr>
          <p:spPr>
            <a:xfrm>
              <a:off x="3559127" y="2540208"/>
              <a:ext cx="856527" cy="856527"/>
            </a:xfrm>
            <a:prstGeom prst="ellipse">
              <a:avLst/>
            </a:prstGeom>
            <a:solidFill>
              <a:schemeClr val="lt1"/>
            </a:solidFill>
            <a:ln w="254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45" name="Google Shape;145;p4"/>
            <p:cNvSpPr txBox="1"/>
            <p:nvPr/>
          </p:nvSpPr>
          <p:spPr>
            <a:xfrm>
              <a:off x="3715521" y="2821183"/>
              <a:ext cx="543739"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1" i="0" u="none" strike="noStrike" cap="none" dirty="0">
                  <a:solidFill>
                    <a:srgbClr val="002060"/>
                  </a:solidFill>
                  <a:latin typeface="游ゴシック" panose="020B0400000000000000" pitchFamily="50" charset="-128"/>
                  <a:ea typeface="游ゴシック" panose="020B0400000000000000" pitchFamily="50" charset="-128"/>
                  <a:sym typeface="Arial"/>
                </a:rPr>
                <a:t>自社</a:t>
              </a:r>
              <a:endParaRPr b="1" dirty="0">
                <a:latin typeface="游ゴシック" panose="020B0400000000000000" pitchFamily="50" charset="-128"/>
                <a:ea typeface="游ゴシック" panose="020B0400000000000000" pitchFamily="50" charset="-128"/>
              </a:endParaRPr>
            </a:p>
          </p:txBody>
        </p:sp>
      </p:grpSp>
      <p:sp>
        <p:nvSpPr>
          <p:cNvPr id="146" name="Google Shape;146;p4"/>
          <p:cNvSpPr/>
          <p:nvPr/>
        </p:nvSpPr>
        <p:spPr>
          <a:xfrm>
            <a:off x="3827550" y="1384913"/>
            <a:ext cx="14889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導入までが速い</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147" name="Google Shape;147;p4"/>
          <p:cNvSpPr/>
          <p:nvPr/>
        </p:nvSpPr>
        <p:spPr>
          <a:xfrm>
            <a:off x="3827550" y="4534988"/>
            <a:ext cx="14889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導入までが遅い</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148" name="Google Shape;148;p4"/>
          <p:cNvSpPr/>
          <p:nvPr/>
        </p:nvSpPr>
        <p:spPr>
          <a:xfrm>
            <a:off x="264275" y="2936575"/>
            <a:ext cx="14889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サポートがそこそこ</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149" name="Google Shape;149;p4"/>
          <p:cNvSpPr/>
          <p:nvPr/>
        </p:nvSpPr>
        <p:spPr>
          <a:xfrm>
            <a:off x="7148775" y="2948400"/>
            <a:ext cx="17712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100" b="1" dirty="0">
                <a:solidFill>
                  <a:srgbClr val="002060"/>
                </a:solidFill>
                <a:latin typeface="游ゴシック" panose="020B0400000000000000" pitchFamily="50" charset="-128"/>
                <a:ea typeface="游ゴシック" panose="020B0400000000000000" pitchFamily="50" charset="-128"/>
              </a:rPr>
              <a:t>サポートが充実している</a:t>
            </a:r>
            <a:endParaRPr sz="1100" b="1" i="0" u="none" strike="noStrike" cap="none" dirty="0">
              <a:solidFill>
                <a:srgbClr val="002060"/>
              </a:solidFill>
              <a:latin typeface="游ゴシック" panose="020B0400000000000000" pitchFamily="50" charset="-128"/>
              <a:ea typeface="游ゴシック" panose="020B0400000000000000"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g1a7b5027d01_2_8"/>
          <p:cNvSpPr/>
          <p:nvPr/>
        </p:nvSpPr>
        <p:spPr>
          <a:xfrm>
            <a:off x="242101" y="1350438"/>
            <a:ext cx="8659800" cy="35187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cxnSp>
        <p:nvCxnSpPr>
          <p:cNvPr id="155" name="Google Shape;155;g1a7b5027d01_2_8"/>
          <p:cNvCxnSpPr/>
          <p:nvPr/>
        </p:nvCxnSpPr>
        <p:spPr>
          <a:xfrm>
            <a:off x="1828800" y="3125391"/>
            <a:ext cx="5244300" cy="0"/>
          </a:xfrm>
          <a:prstGeom prst="straightConnector1">
            <a:avLst/>
          </a:prstGeom>
          <a:noFill/>
          <a:ln w="9525" cap="flat" cmpd="sng">
            <a:solidFill>
              <a:srgbClr val="002060"/>
            </a:solidFill>
            <a:prstDash val="solid"/>
            <a:round/>
            <a:headEnd type="triangle" w="med" len="med"/>
            <a:tailEnd type="triangle" w="med" len="med"/>
          </a:ln>
        </p:spPr>
      </p:cxnSp>
      <p:sp>
        <p:nvSpPr>
          <p:cNvPr id="156" name="Google Shape;156;g1a7b5027d01_2_8"/>
          <p:cNvSpPr/>
          <p:nvPr/>
        </p:nvSpPr>
        <p:spPr>
          <a:xfrm>
            <a:off x="368850" y="2932800"/>
            <a:ext cx="13842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157" name="Google Shape;157;g1a7b5027d01_2_8"/>
          <p:cNvSpPr txBox="1"/>
          <p:nvPr/>
        </p:nvSpPr>
        <p:spPr>
          <a:xfrm>
            <a:off x="2863841" y="179611"/>
            <a:ext cx="34164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800" b="1" i="0" u="none" strike="noStrike" cap="none" dirty="0">
                <a:solidFill>
                  <a:srgbClr val="002060"/>
                </a:solidFill>
                <a:latin typeface="游ゴシック" panose="020B0400000000000000" pitchFamily="50" charset="-128"/>
                <a:ea typeface="游ゴシック" panose="020B0400000000000000" pitchFamily="50" charset="-128"/>
                <a:sym typeface="Arial"/>
              </a:rPr>
              <a:t>ポジショニングマップ</a:t>
            </a:r>
            <a:endParaRPr sz="1800" b="1" i="0" u="none" strike="noStrike" cap="none" dirty="0">
              <a:solidFill>
                <a:srgbClr val="002060"/>
              </a:solidFill>
              <a:latin typeface="游ゴシック" panose="020B0400000000000000" pitchFamily="50" charset="-128"/>
              <a:ea typeface="游ゴシック" panose="020B0400000000000000" pitchFamily="50" charset="-128"/>
              <a:sym typeface="Arial"/>
            </a:endParaRPr>
          </a:p>
        </p:txBody>
      </p:sp>
      <p:cxnSp>
        <p:nvCxnSpPr>
          <p:cNvPr id="158" name="Google Shape;158;g1a7b5027d01_2_8"/>
          <p:cNvCxnSpPr/>
          <p:nvPr/>
        </p:nvCxnSpPr>
        <p:spPr>
          <a:xfrm rot="10800000">
            <a:off x="4571999" y="1852329"/>
            <a:ext cx="0" cy="2569200"/>
          </a:xfrm>
          <a:prstGeom prst="straightConnector1">
            <a:avLst/>
          </a:prstGeom>
          <a:noFill/>
          <a:ln w="9525" cap="flat" cmpd="sng">
            <a:solidFill>
              <a:srgbClr val="002060"/>
            </a:solidFill>
            <a:prstDash val="solid"/>
            <a:round/>
            <a:headEnd type="triangle" w="med" len="med"/>
            <a:tailEnd type="triangle" w="med" len="med"/>
          </a:ln>
        </p:spPr>
      </p:cxnSp>
      <p:sp>
        <p:nvSpPr>
          <p:cNvPr id="159" name="Google Shape;159;g1a7b5027d01_2_8"/>
          <p:cNvSpPr/>
          <p:nvPr/>
        </p:nvSpPr>
        <p:spPr>
          <a:xfrm>
            <a:off x="7242650" y="2932800"/>
            <a:ext cx="13842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160" name="Google Shape;160;g1a7b5027d01_2_8"/>
          <p:cNvSpPr/>
          <p:nvPr/>
        </p:nvSpPr>
        <p:spPr>
          <a:xfrm>
            <a:off x="3897775" y="4468400"/>
            <a:ext cx="13842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1" i="0" u="none" strike="noStrike" cap="none" dirty="0">
              <a:solidFill>
                <a:srgbClr val="002060"/>
              </a:solidFill>
              <a:latin typeface="游ゴシック" panose="020B0400000000000000" pitchFamily="50" charset="-128"/>
              <a:ea typeface="游ゴシック" panose="020B0400000000000000" pitchFamily="50" charset="-128"/>
            </a:endParaRPr>
          </a:p>
        </p:txBody>
      </p:sp>
      <p:sp>
        <p:nvSpPr>
          <p:cNvPr id="161" name="Google Shape;161;g1a7b5027d01_2_8"/>
          <p:cNvSpPr/>
          <p:nvPr/>
        </p:nvSpPr>
        <p:spPr>
          <a:xfrm>
            <a:off x="3879900" y="1354250"/>
            <a:ext cx="1384200" cy="354000"/>
          </a:xfrm>
          <a:prstGeom prst="roundRect">
            <a:avLst>
              <a:gd name="adj" fmla="val 16667"/>
            </a:avLst>
          </a:prstGeom>
          <a:solidFill>
            <a:schemeClr val="lt1"/>
          </a:solidFill>
          <a:ln w="12700" cap="flat" cmpd="sng">
            <a:solidFill>
              <a:srgbClr val="011F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1" i="0" u="none" strike="noStrike" cap="none" dirty="0">
              <a:solidFill>
                <a:srgbClr val="002060"/>
              </a:solidFill>
              <a:latin typeface="游ゴシック" panose="020B0400000000000000" pitchFamily="50" charset="-128"/>
              <a:ea typeface="游ゴシック" panose="020B0400000000000000" pitchFamily="50" charset="-128"/>
            </a:endParaRPr>
          </a:p>
        </p:txBody>
      </p:sp>
      <p:grpSp>
        <p:nvGrpSpPr>
          <p:cNvPr id="162" name="Google Shape;162;g1a7b5027d01_2_8"/>
          <p:cNvGrpSpPr/>
          <p:nvPr/>
        </p:nvGrpSpPr>
        <p:grpSpPr>
          <a:xfrm>
            <a:off x="267804" y="1168736"/>
            <a:ext cx="856500" cy="856500"/>
            <a:chOff x="1289623" y="-1139664"/>
            <a:chExt cx="856500" cy="856500"/>
          </a:xfrm>
        </p:grpSpPr>
        <p:sp>
          <p:nvSpPr>
            <p:cNvPr id="163" name="Google Shape;163;g1a7b5027d01_2_8"/>
            <p:cNvSpPr/>
            <p:nvPr/>
          </p:nvSpPr>
          <p:spPr>
            <a:xfrm>
              <a:off x="1289623" y="-1139664"/>
              <a:ext cx="856500" cy="856500"/>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64" name="Google Shape;164;g1a7b5027d01_2_8"/>
            <p:cNvSpPr txBox="1"/>
            <p:nvPr/>
          </p:nvSpPr>
          <p:spPr>
            <a:xfrm>
              <a:off x="1446017" y="-858689"/>
              <a:ext cx="5436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自社</a:t>
              </a:r>
              <a:endParaRPr dirty="0">
                <a:latin typeface="游ゴシック" panose="020B0400000000000000" pitchFamily="50" charset="-128"/>
                <a:ea typeface="游ゴシック" panose="020B0400000000000000" pitchFamily="50" charset="-128"/>
              </a:endParaRPr>
            </a:p>
          </p:txBody>
        </p:sp>
      </p:grpSp>
      <p:grpSp>
        <p:nvGrpSpPr>
          <p:cNvPr id="165" name="Google Shape;165;g1a7b5027d01_2_8"/>
          <p:cNvGrpSpPr/>
          <p:nvPr/>
        </p:nvGrpSpPr>
        <p:grpSpPr>
          <a:xfrm>
            <a:off x="1197850" y="1168735"/>
            <a:ext cx="856500" cy="856500"/>
            <a:chOff x="1166673" y="-1139664"/>
            <a:chExt cx="856500" cy="856500"/>
          </a:xfrm>
        </p:grpSpPr>
        <p:sp>
          <p:nvSpPr>
            <p:cNvPr id="166" name="Google Shape;166;g1a7b5027d01_2_8"/>
            <p:cNvSpPr/>
            <p:nvPr/>
          </p:nvSpPr>
          <p:spPr>
            <a:xfrm>
              <a:off x="1166673" y="-1139664"/>
              <a:ext cx="856500" cy="856500"/>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67" name="Google Shape;167;g1a7b5027d01_2_8"/>
            <p:cNvSpPr txBox="1"/>
            <p:nvPr/>
          </p:nvSpPr>
          <p:spPr>
            <a:xfrm>
              <a:off x="1352722" y="-858689"/>
              <a:ext cx="4845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A社</a:t>
              </a:r>
              <a:endParaRPr dirty="0">
                <a:latin typeface="游ゴシック" panose="020B0400000000000000" pitchFamily="50" charset="-128"/>
                <a:ea typeface="游ゴシック" panose="020B0400000000000000" pitchFamily="50" charset="-128"/>
              </a:endParaRPr>
            </a:p>
          </p:txBody>
        </p:sp>
      </p:grpSp>
      <p:grpSp>
        <p:nvGrpSpPr>
          <p:cNvPr id="168" name="Google Shape;168;g1a7b5027d01_2_8"/>
          <p:cNvGrpSpPr/>
          <p:nvPr/>
        </p:nvGrpSpPr>
        <p:grpSpPr>
          <a:xfrm>
            <a:off x="2127903" y="1168719"/>
            <a:ext cx="856500" cy="856500"/>
            <a:chOff x="1098898" y="-1302939"/>
            <a:chExt cx="856500" cy="856500"/>
          </a:xfrm>
        </p:grpSpPr>
        <p:sp>
          <p:nvSpPr>
            <p:cNvPr id="169" name="Google Shape;169;g1a7b5027d01_2_8"/>
            <p:cNvSpPr/>
            <p:nvPr/>
          </p:nvSpPr>
          <p:spPr>
            <a:xfrm>
              <a:off x="1098898" y="-1302939"/>
              <a:ext cx="856500" cy="856500"/>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70" name="Google Shape;170;g1a7b5027d01_2_8"/>
            <p:cNvSpPr txBox="1"/>
            <p:nvPr/>
          </p:nvSpPr>
          <p:spPr>
            <a:xfrm>
              <a:off x="1280138" y="-1021964"/>
              <a:ext cx="4941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B社</a:t>
              </a:r>
              <a:endParaRPr dirty="0">
                <a:latin typeface="游ゴシック" panose="020B0400000000000000" pitchFamily="50" charset="-128"/>
                <a:ea typeface="游ゴシック" panose="020B0400000000000000" pitchFamily="50" charset="-128"/>
              </a:endParaRPr>
            </a:p>
          </p:txBody>
        </p:sp>
      </p:grpSp>
      <p:grpSp>
        <p:nvGrpSpPr>
          <p:cNvPr id="171" name="Google Shape;171;g1a7b5027d01_2_8"/>
          <p:cNvGrpSpPr/>
          <p:nvPr/>
        </p:nvGrpSpPr>
        <p:grpSpPr>
          <a:xfrm>
            <a:off x="732830" y="1981196"/>
            <a:ext cx="856500" cy="856500"/>
            <a:chOff x="1289623" y="1544786"/>
            <a:chExt cx="856500" cy="856500"/>
          </a:xfrm>
        </p:grpSpPr>
        <p:sp>
          <p:nvSpPr>
            <p:cNvPr id="172" name="Google Shape;172;g1a7b5027d01_2_8"/>
            <p:cNvSpPr/>
            <p:nvPr/>
          </p:nvSpPr>
          <p:spPr>
            <a:xfrm>
              <a:off x="1289623" y="1544786"/>
              <a:ext cx="856500" cy="856500"/>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73" name="Google Shape;173;g1a7b5027d01_2_8"/>
            <p:cNvSpPr txBox="1"/>
            <p:nvPr/>
          </p:nvSpPr>
          <p:spPr>
            <a:xfrm>
              <a:off x="1470863" y="1825761"/>
              <a:ext cx="4941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C社</a:t>
              </a:r>
              <a:endParaRPr dirty="0">
                <a:latin typeface="游ゴシック" panose="020B0400000000000000" pitchFamily="50" charset="-128"/>
                <a:ea typeface="游ゴシック" panose="020B0400000000000000" pitchFamily="50" charset="-128"/>
              </a:endParaRPr>
            </a:p>
          </p:txBody>
        </p:sp>
      </p:grpSp>
      <p:grpSp>
        <p:nvGrpSpPr>
          <p:cNvPr id="174" name="Google Shape;174;g1a7b5027d01_2_8"/>
          <p:cNvGrpSpPr/>
          <p:nvPr/>
        </p:nvGrpSpPr>
        <p:grpSpPr>
          <a:xfrm>
            <a:off x="1753048" y="1981211"/>
            <a:ext cx="856500" cy="856500"/>
            <a:chOff x="1289623" y="1544786"/>
            <a:chExt cx="856500" cy="856500"/>
          </a:xfrm>
        </p:grpSpPr>
        <p:sp>
          <p:nvSpPr>
            <p:cNvPr id="175" name="Google Shape;175;g1a7b5027d01_2_8"/>
            <p:cNvSpPr/>
            <p:nvPr/>
          </p:nvSpPr>
          <p:spPr>
            <a:xfrm>
              <a:off x="1289623" y="1544786"/>
              <a:ext cx="856500" cy="856500"/>
            </a:xfrm>
            <a:prstGeom prst="ellipse">
              <a:avLst/>
            </a:prstGeom>
            <a:solidFill>
              <a:srgbClr val="002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76" name="Google Shape;176;g1a7b5027d01_2_8"/>
            <p:cNvSpPr txBox="1"/>
            <p:nvPr/>
          </p:nvSpPr>
          <p:spPr>
            <a:xfrm>
              <a:off x="1470863" y="1825761"/>
              <a:ext cx="4941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400" b="0" i="0" u="none" strike="noStrike" cap="none" dirty="0">
                  <a:solidFill>
                    <a:schemeClr val="lt1"/>
                  </a:solidFill>
                  <a:latin typeface="游ゴシック" panose="020B0400000000000000" pitchFamily="50" charset="-128"/>
                  <a:ea typeface="游ゴシック" panose="020B0400000000000000" pitchFamily="50" charset="-128"/>
                  <a:sym typeface="Arial"/>
                </a:rPr>
                <a:t>D社</a:t>
              </a:r>
              <a:endParaRPr dirty="0">
                <a:latin typeface="游ゴシック" panose="020B0400000000000000" pitchFamily="50" charset="-128"/>
                <a:ea typeface="游ゴシック" panose="020B0400000000000000" pitchFamily="50" charset="-128"/>
              </a:endParaRPr>
            </a:p>
          </p:txBody>
        </p:sp>
      </p:grpSp>
      <p:grpSp>
        <p:nvGrpSpPr>
          <p:cNvPr id="177" name="Google Shape;177;g1a7b5027d01_2_8"/>
          <p:cNvGrpSpPr/>
          <p:nvPr/>
        </p:nvGrpSpPr>
        <p:grpSpPr>
          <a:xfrm>
            <a:off x="1643605" y="677930"/>
            <a:ext cx="5856900" cy="427800"/>
            <a:chOff x="1698871" y="677930"/>
            <a:chExt cx="5856900" cy="427800"/>
          </a:xfrm>
        </p:grpSpPr>
        <p:sp>
          <p:nvSpPr>
            <p:cNvPr id="178" name="Google Shape;178;g1a7b5027d01_2_8"/>
            <p:cNvSpPr/>
            <p:nvPr/>
          </p:nvSpPr>
          <p:spPr>
            <a:xfrm>
              <a:off x="1698871" y="677930"/>
              <a:ext cx="5856900" cy="427800"/>
            </a:xfrm>
            <a:prstGeom prst="roundRect">
              <a:avLst>
                <a:gd name="adj" fmla="val 16667"/>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79" name="Google Shape;179;g1a7b5027d01_2_8"/>
            <p:cNvSpPr txBox="1"/>
            <p:nvPr/>
          </p:nvSpPr>
          <p:spPr>
            <a:xfrm>
              <a:off x="1801813" y="753404"/>
              <a:ext cx="5650800" cy="27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200" b="1" i="0" u="none" strike="noStrike" cap="none" dirty="0">
                  <a:solidFill>
                    <a:srgbClr val="002060"/>
                  </a:solidFill>
                  <a:latin typeface="游ゴシック" panose="020B0400000000000000" pitchFamily="50" charset="-128"/>
                  <a:ea typeface="游ゴシック" panose="020B0400000000000000" pitchFamily="50" charset="-128"/>
                </a:rPr>
                <a:t>KBF比較表を元に軸を2つ選び、自社を含めた企業をプロットしていきましょう</a:t>
              </a:r>
              <a:endParaRPr sz="1200" b="1" i="0" u="none" strike="noStrike" cap="none" dirty="0">
                <a:solidFill>
                  <a:srgbClr val="002060"/>
                </a:solidFill>
                <a:latin typeface="游ゴシック" panose="020B0400000000000000" pitchFamily="50" charset="-128"/>
                <a:ea typeface="游ゴシック" panose="020B0400000000000000" pitchFamily="50" charset="-128"/>
              </a:endParaRPr>
            </a:p>
          </p:txBody>
        </p:sp>
      </p:gr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219</Words>
  <Application>Microsoft Office PowerPoint</Application>
  <PresentationFormat>画面に合わせる (16:9)</PresentationFormat>
  <Paragraphs>61</Paragraphs>
  <Slides>5</Slides>
  <Notes>5</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游ゴシック</vt:lpstr>
      <vt:lpstr>Arial</vt:lpstr>
      <vt:lpstr>Simple Light</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南大友</dc:creator>
  <cp:lastModifiedBy>南 大友</cp:lastModifiedBy>
  <cp:revision>1</cp:revision>
  <dcterms:modified xsi:type="dcterms:W3CDTF">2022-12-15T06:02:15Z</dcterms:modified>
</cp:coreProperties>
</file>